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659" r:id="rId2"/>
    <p:sldId id="660" r:id="rId3"/>
    <p:sldId id="661" r:id="rId4"/>
    <p:sldId id="663" r:id="rId5"/>
    <p:sldId id="520" r:id="rId6"/>
    <p:sldId id="519" r:id="rId7"/>
    <p:sldId id="644" r:id="rId8"/>
    <p:sldId id="631" r:id="rId9"/>
    <p:sldId id="642" r:id="rId10"/>
    <p:sldId id="641" r:id="rId11"/>
    <p:sldId id="662" r:id="rId12"/>
    <p:sldId id="645" r:id="rId13"/>
    <p:sldId id="647" r:id="rId14"/>
    <p:sldId id="648" r:id="rId15"/>
    <p:sldId id="646" r:id="rId16"/>
    <p:sldId id="651" r:id="rId17"/>
    <p:sldId id="649" r:id="rId18"/>
    <p:sldId id="658" r:id="rId19"/>
    <p:sldId id="650" r:id="rId20"/>
    <p:sldId id="652" r:id="rId21"/>
    <p:sldId id="653" r:id="rId22"/>
    <p:sldId id="654" r:id="rId23"/>
    <p:sldId id="655" r:id="rId24"/>
    <p:sldId id="656" r:id="rId25"/>
    <p:sldId id="657" r:id="rId26"/>
    <p:sldId id="664" r:id="rId27"/>
    <p:sldId id="66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8"/>
    <p:restoredTop sz="94704"/>
  </p:normalViewPr>
  <p:slideViewPr>
    <p:cSldViewPr snapToGrid="0">
      <p:cViewPr varScale="1">
        <p:scale>
          <a:sx n="93" d="100"/>
          <a:sy n="93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A695-6A05-994C-A4A3-8731424BB3F6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45045-3005-AD49-8206-7CB0F258AA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418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97064-E1AB-FAC1-FEDA-37D24A2F3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889E6D-4F7C-A3A2-51EB-52A66F143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676743-A645-6FC7-046E-A79A43CA0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2EA928-55B2-9C6B-6EAB-251D68215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76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41D31-D201-1E47-3CCF-8160B8D37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C5F619-6BE7-1DCC-8C92-000BCE0F0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0910D2-8AFE-9B29-631C-FDF16394D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94D9CD-5D5D-52B9-84A9-5F1F5ADE7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29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6B04A-C8A4-9BD1-180B-0B1EA111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FFF787-0022-621E-A00E-694C614812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8EADCF-205F-E1C1-1237-AEFED0D40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31CC7F-79E9-3EBB-9251-6419CAF98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46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E5278-C26D-2248-6248-EDD6FED8E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1CE3A9-0C98-FEC5-2CAD-57480312D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3B9064-A279-BB51-5E62-13D2B58F3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81E06F-9EB3-A5DC-559E-762CE0204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638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D3289-1A32-E59C-CC91-3C0937AC1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1AE26F9-4431-04F6-FE18-D1DF51640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06EC90-DACB-64EF-03E0-DAB7AF224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E91045-4533-4E85-6064-7FE0E019F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9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90F27-C9D3-A842-68C7-478719AD0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25DFB8-232D-E812-CB1D-100B4E0BF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E4F733-AF63-C6B9-D22C-E6E3C6C7F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BB1188-D5CA-0062-4B76-351C35360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495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0B462-442B-08A9-DAE0-3A9DE7EE9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CE14C8-B930-C3A3-BC48-613E00551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7F450E-2762-7C8F-7D81-CE25EE49A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B74499-30B2-850B-251F-2A6C410C5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6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FEF0C-7ACC-DD32-5296-FA28BBA7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18FEC5-7231-3709-963B-907C39248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EB8966-8E7D-3992-8350-B97F62EB7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0CF4BC-D7E3-8B4E-18F2-48F042A72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817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07F50-65E9-1E8E-A2BA-7FD74A140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EA754F-F68A-C3D1-E40B-0DEB0B56E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B5674D-E3A1-4F76-0663-429487732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42AF31-56E0-72A4-80A3-E006E211F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4480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9C4DD-8644-1C1F-F098-73ADCD2C4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C48B91-92DA-C6BE-9A35-4E7D1839D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1A1F12-34A1-363D-CCA9-871F83B81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ADBC2B-E3C9-FFF1-9E07-2FB5E8730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37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481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DAA31-32A4-2DF6-E9E6-2FDBE1A1D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9C291A-87C2-D773-BDFD-DEBAF8430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B5212D0-F3C4-2A75-4FAC-3C97A4AA4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EB4D82-E52F-118D-3AC6-15ECA2EEF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352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A457E-3C64-5D67-9E1C-73A7CE5A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CD0D28-8779-B3E4-A792-71180EFAE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14346A-2FB3-7533-0364-C8EC203DB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30B7F8-2AC9-4C9D-D880-E59B586CA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536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D56D5-C779-979B-88DC-9F71AB340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A1E2070-DD1D-51DE-C7AB-8A0E1F0D6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8B89676-5F5C-933D-65A8-43FE7D076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B3667B-4EA4-AA6F-7C0D-98C88E465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737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31779-D260-EB9D-3929-8C562840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D8219A-9E6D-65DF-E488-5EF88A236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0DD83DD-E744-A259-3B8E-3DE9645EF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C5CB66-FC56-B92F-A826-5806EC0F5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499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13B29-B22B-57E3-7EEF-E7BB69CA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27A4CD5-44C2-5C78-3839-05E81708D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118DF2-30ED-1664-6570-64BE979F7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249A7D-FA42-38B8-BDF2-B9890ABBA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19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52BB-73FB-867A-19E5-B72A98DA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7705B5-C436-0302-0EAF-2A1559417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9F74CE8-ADFC-2EF9-757E-A3D43DBED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AD432C-EF9D-FD6C-EE6D-9E4AD6508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627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84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902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6EE2D-AB14-78AB-086A-B3597C30D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F0161C-0606-313C-2E9D-2895EDD7B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F9E03AF-DE33-BD25-E007-10297BC41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E6FE65-17CA-66C3-8EAC-0C318A35D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171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4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BAC6E-C811-7502-9B69-183B737C6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2FD8DF-4FFA-4355-E6D6-73FD234FB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D09DF5-6D5D-1DB4-7EDB-5E33EB42C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E2B29-81C7-9CE4-B34E-7985103E2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641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992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ADC80-37FA-33A6-E93C-B6A59902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909FBA6-5AD1-AF2D-AD8C-0D11871FA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24780D8-0A0E-44DF-0574-06B5E9BCF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A046D-9BBE-58F9-FFFE-C532430E6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83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DFF0-46BF-47F6-66B9-94CAD6698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85E57C3-026D-2ACB-9DB0-DE6BC282E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1CEABF-A005-84FA-45A8-9D85AC58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11692A-B715-D5C8-5E1B-32589064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6D1818-CA9A-12F8-3120-E91C2AC4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05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AA10D-73A7-2DD6-7E22-5810E03C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9822BB-6E6A-7604-7D82-46D633F73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A35979-9A42-9C94-B949-A786344F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1E0058-8612-A59F-D857-F349688D9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67ACF0-4FD2-40CE-4D8F-4685AAD9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64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F9FE78-6756-1FCC-CD14-376EBDB7B9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EF6D28-E068-72DC-FE8E-937F399CF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B3FB27-8717-A2C9-00A8-CBEC69F7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94BBF4-E6EE-4C4C-EB00-2FC8EF4BD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3C1F6-81A3-29DE-940F-966FCD1B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28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C070A-81D6-13EF-7319-5B6A613D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8ED781-FA8E-035D-9886-A6B5BC8F5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4106B2-C68E-5B5C-F614-639A41235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7AC926-ED93-6DB7-47FE-58248A14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B67046-1392-7782-9D0F-AE6604A4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77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D844C-DF36-1255-2C8D-9604DFF3A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39B7E5-7FC8-BCD2-3769-C708837BD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86EF37-FD79-97A4-1457-9F5388B6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2ED8CF-31E2-9521-41EF-C46701AB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2CF141-066D-19FF-3532-3C6C54A7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25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1DB27-805F-3FBF-9072-FBCB57B63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AA83FE-C473-4064-17CF-B1CA6CE81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BC4EF7-69B7-0119-0D4B-0451284D9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E8174F-D272-33D3-E8A3-FB5A85D4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319D4D-B79D-04B2-2632-FDFCD31C3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C01A64-FDC3-6DFE-05F6-D51E6FD3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74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8DF7FF-0590-F7D6-8E7A-8A87AB92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7AE07D-8D99-5D86-627B-28D6EE6CF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CDA1AD-746C-0692-6194-BCA43D74E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CE4D68-D505-F451-5F88-9E7F4F8F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F95CFDF-F491-1FB8-E7D7-D3BF76B3F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14887D-864A-6968-3464-C74B663F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A14F7FE-F5D7-BE46-403D-E0714A07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8C907A-0FAA-5D1F-8E75-CCBD13EA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15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E58C2-B895-D484-409B-91446705F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C4B37E-6B75-8EF4-3689-3BEAFA69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C9EE99-0EE0-C4AA-5179-C0A07D95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CC7EFA-5B03-90B1-0210-4100E4FF5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05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4C79F72-B463-5B86-2FE9-2814320D6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B22B86-8335-7DB1-8BDB-3E395091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4B5F9B-8313-68CE-B3F5-143DB45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38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4D5DE-90FA-9B55-6BC2-C56F6A884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4EC2F-B607-B59F-1491-65B6B2936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7ED0AC-C1CE-4CE3-1EE9-05FF76380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A6C0DA-92AD-8CB0-AB56-AC576F56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E6E6DF-7557-C1E9-A90B-D6AAB3CE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0674BB-7B49-0439-D425-EE892183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89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DEF89-F133-179F-AE2D-9711387C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B107508-D42C-05F4-F1E6-F3F024744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CDB034-2446-AFE7-7D0D-835E61CEE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D21289-4A56-717D-50B9-4E2F5027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1D9778-347D-CFED-77FD-3B52BD1D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D47913-DFCA-998A-88D7-035DD6EB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05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C869C8-CD05-EDDD-28E4-35867EC5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3EE95B-A9B6-1F0F-EA06-1CECC7FC6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1E5099-68E8-8D11-AC2E-F99949582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236C7-F411-DE49-8B0D-BF3F0AA2630F}" type="datetimeFigureOut">
              <a:rPr lang="fr-FR" smtClean="0"/>
              <a:t>06/10/2025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249C3-FD3D-95D2-7E2E-74EE322C4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EBC9B-AB9A-86D6-BB20-AEA8112AB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0C2EAB-982E-6147-86B3-150538AE6B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4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8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2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44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46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48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tiff"/><Relationship Id="rId12" Type="http://schemas.openxmlformats.org/officeDocument/2006/relationships/image" Target="../media/image1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tiff"/><Relationship Id="rId11" Type="http://schemas.openxmlformats.org/officeDocument/2006/relationships/image" Target="../media/image12.tiff"/><Relationship Id="rId5" Type="http://schemas.openxmlformats.org/officeDocument/2006/relationships/image" Target="../media/image6.tiff"/><Relationship Id="rId10" Type="http://schemas.openxmlformats.org/officeDocument/2006/relationships/image" Target="../media/image11.tiff"/><Relationship Id="rId4" Type="http://schemas.openxmlformats.org/officeDocument/2006/relationships/image" Target="../media/image1.png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10" Type="http://schemas.openxmlformats.org/officeDocument/2006/relationships/image" Target="../media/image23.tiff"/><Relationship Id="rId4" Type="http://schemas.openxmlformats.org/officeDocument/2006/relationships/image" Target="../media/image1.png"/><Relationship Id="rId9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8478AD-D5B4-A839-77AA-0A05457BCF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C65973-A0A1-0FB2-C9D1-7C5B2C4A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39" b="29165"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791B28-6B5F-5A9F-B1AC-7BCD65583B63}"/>
                </a:ext>
              </a:extLst>
            </p:cNvPr>
            <p:cNvSpPr txBox="1"/>
            <p:nvPr/>
          </p:nvSpPr>
          <p:spPr>
            <a:xfrm>
              <a:off x="8702179" y="6364069"/>
              <a:ext cx="2275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© Editions Tommy DESCAMPS</a:t>
              </a:r>
            </a:p>
            <a:p>
              <a:pPr algn="ctr"/>
              <a:r>
                <a:rPr lang="fr-FR" sz="1200" b="1" dirty="0"/>
                <a:t>Tous droits réservés</a:t>
              </a:r>
            </a:p>
            <a:p>
              <a:pPr algn="ctr"/>
              <a:r>
                <a:rPr lang="fr-FR" sz="1200" b="1"/>
                <a:t> 2025</a:t>
              </a:r>
              <a:endParaRPr lang="fr-FR" sz="1200" b="1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532359D-FC4B-744F-8887-0A8435DE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09" y="462013"/>
            <a:ext cx="3537084" cy="4514248"/>
          </a:xfrm>
        </p:spPr>
        <p:txBody>
          <a:bodyPr anchor="ctr">
            <a:normAutofit/>
          </a:bodyPr>
          <a:lstStyle/>
          <a:p>
            <a:r>
              <a:rPr lang="fr-FR" sz="4000" dirty="0"/>
              <a:t>Théorie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Questionnaire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C402CEC-3E4A-C842-97D6-C4A09C99B6B8}"/>
              </a:ext>
            </a:extLst>
          </p:cNvPr>
          <p:cNvSpPr txBox="1">
            <a:spLocks/>
          </p:cNvSpPr>
          <p:nvPr/>
        </p:nvSpPr>
        <p:spPr>
          <a:xfrm>
            <a:off x="5238065" y="3794550"/>
            <a:ext cx="9144000" cy="101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887028-F83B-D344-A6D7-B2E4B5C38D43}"/>
              </a:ext>
            </a:extLst>
          </p:cNvPr>
          <p:cNvSpPr txBox="1">
            <a:spLocks/>
          </p:cNvSpPr>
          <p:nvPr/>
        </p:nvSpPr>
        <p:spPr>
          <a:xfrm>
            <a:off x="5115302" y="3583215"/>
            <a:ext cx="9144000" cy="34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Niveau 6</a:t>
            </a:r>
          </a:p>
          <a:p>
            <a:r>
              <a:rPr lang="fr-FR" sz="3000" dirty="0"/>
              <a:t>Questionnaire n°1</a:t>
            </a:r>
          </a:p>
        </p:txBody>
      </p:sp>
    </p:spTree>
    <p:extLst>
      <p:ext uri="{BB962C8B-B14F-4D97-AF65-F5344CB8AC3E}">
        <p14:creationId xmlns:p14="http://schemas.microsoft.com/office/powerpoint/2010/main" val="25369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">
        <p:fade/>
      </p:transition>
    </mc:Choice>
    <mc:Fallback xmlns="">
      <p:transition spd="med" advTm="342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C57260C5-5DE6-9A6D-A7AF-9489E637AA6F}"/>
              </a:ext>
            </a:extLst>
          </p:cNvPr>
          <p:cNvSpPr txBox="1">
            <a:spLocks/>
          </p:cNvSpPr>
          <p:nvPr/>
        </p:nvSpPr>
        <p:spPr>
          <a:xfrm>
            <a:off x="3548742" y="4826914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8D411D1-B3DA-96B1-5020-61D315F99927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Intervalle B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001AEBC-611D-42E5-1A85-89F1C13F418F}"/>
              </a:ext>
            </a:extLst>
          </p:cNvPr>
          <p:cNvSpPr txBox="1">
            <a:spLocks/>
          </p:cNvSpPr>
          <p:nvPr/>
        </p:nvSpPr>
        <p:spPr>
          <a:xfrm>
            <a:off x="833117" y="3929657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Intervalle C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FD3CD94-C17C-11D9-6DE0-CFDCF8D26FC0}"/>
              </a:ext>
            </a:extLst>
          </p:cNvPr>
          <p:cNvSpPr txBox="1">
            <a:spLocks/>
          </p:cNvSpPr>
          <p:nvPr/>
        </p:nvSpPr>
        <p:spPr>
          <a:xfrm>
            <a:off x="6264885" y="3929657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50B107-34CA-E4FE-46AB-782AA65F143F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B08C26-3D9B-0A4F-6E3D-E78A830B1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054" y="1528044"/>
            <a:ext cx="2761892" cy="1317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8ABE87-B378-92B2-5BDB-20B09D969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054" y="1528044"/>
            <a:ext cx="2761892" cy="1317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1C9BAA-76F1-8C76-861E-681EDD484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054" y="1528044"/>
            <a:ext cx="2761892" cy="13176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9DF9EB-F5CD-09B4-0C10-8FAB16CE4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054" y="4975099"/>
            <a:ext cx="2761892" cy="1317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C5B68E-980B-7145-FF8B-F58260F207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5054" y="4975099"/>
            <a:ext cx="2761892" cy="13176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7A0A694-0F3C-89D6-A684-37CDDEF221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5054" y="4975099"/>
            <a:ext cx="2761892" cy="1317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EDFA1C2-F8DC-BD6D-D017-326DAD93A6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5054" y="4975099"/>
            <a:ext cx="2761892" cy="131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4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DCD0E-6710-6637-6FA0-E5161CE8D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27C62F-D760-F30E-A93D-CDA2C80D9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29CB289-A93C-53F7-11EA-F7288D077DB0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F39E5F-4E6A-18FC-1DAE-601086915196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Intervalle D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FBFB014-C2D8-7BE3-C95F-6078295E0BBF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Quarte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7DA53CE-7A21-3722-D22D-898D2F7199C3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AA61DC-6309-2D5E-FF81-8847BEA460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11700" y="1545028"/>
            <a:ext cx="2768600" cy="1320800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C5837B2E-6D26-244B-FF9F-CE2BC9E0E1CD}"/>
              </a:ext>
            </a:extLst>
          </p:cNvPr>
          <p:cNvSpPr txBox="1">
            <a:spLocks/>
          </p:cNvSpPr>
          <p:nvPr/>
        </p:nvSpPr>
        <p:spPr>
          <a:xfrm>
            <a:off x="833117" y="3639202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Actuellement, toutes les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QUARTES, QUINTES, OCTAVES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sont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 JUSTES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25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172B-D102-28A4-B301-35CBA2B76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103BB34-7A03-B13A-B8C5-F53802609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7A491CEB-1559-925C-7319-8CFF3C19C3A8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Les timbales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6A740E-52DB-381A-7FCB-4323581316CA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026" name="Picture 2" descr="La timbale d'orchestre | imusic-blog encyclopédie en ligne de la musique">
            <a:extLst>
              <a:ext uri="{FF2B5EF4-FFF2-40B4-BE49-F238E27FC236}">
                <a16:creationId xmlns:a16="http://schemas.microsoft.com/office/drawing/2014/main" id="{C8C84079-094B-5447-7153-6A989287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8" y="1386781"/>
            <a:ext cx="1016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04453-EB87-B3B2-F695-605D46ED3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80E08F-2B75-C97D-A23D-495B837F3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92015E32-D0C0-831B-36E9-EE5B8A6B0EC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La batterie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CAF1E5-D9D8-5417-928B-6E72A193BB52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4098" name="Picture 2" descr="TIM122B WR - Batterie Acoustique 22&quot; Bordeaux Complète">
            <a:extLst>
              <a:ext uri="{FF2B5EF4-FFF2-40B4-BE49-F238E27FC236}">
                <a16:creationId xmlns:a16="http://schemas.microsoft.com/office/drawing/2014/main" id="{CCE97551-1435-864B-9C87-7753BBFD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8034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9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EE3AB-5D77-01E6-9A2F-787AE78EB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CA698E-24B6-891F-45B7-C8A7A760F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AFE0E5AA-0776-511D-1AA1-450C87FB213A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Les congas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EB2B44-C007-E195-8BD5-2D8D08111315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5122" name="Picture 2" descr="Lp Latin Percussion Set Congas Aspire 11&quot; - 12&quot; Lpa647-Aw - Congas |  Woodbrass">
            <a:extLst>
              <a:ext uri="{FF2B5EF4-FFF2-40B4-BE49-F238E27FC236}">
                <a16:creationId xmlns:a16="http://schemas.microsoft.com/office/drawing/2014/main" id="{A78FC14F-863C-15EF-4FDA-37E128C7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33" y="1371600"/>
            <a:ext cx="3582505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6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27390-3F3F-33CD-D59C-A29BDD870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232337E-938B-9B3A-FA43-29C69FE35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8D1EFDFA-CE5A-A075-01C0-1B71C60C4CFA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Les bongos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ECDB15-6C6E-5824-C006-37A808130F64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6146" name="Picture 2" descr="Latin Percussion LPM199-AW Bongos mini 3 1/2&quot; + 4 1/4&quot; Beige">
            <a:extLst>
              <a:ext uri="{FF2B5EF4-FFF2-40B4-BE49-F238E27FC236}">
                <a16:creationId xmlns:a16="http://schemas.microsoft.com/office/drawing/2014/main" id="{DA4409FC-1DA7-961A-B7CF-FBF0F239E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41" y="1866813"/>
            <a:ext cx="6107113" cy="40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1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6113B-4D23-CC57-EFBF-2C5BF42FA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4700BF-9AD4-5617-9A5F-6918BFDD1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2DF95147-9CC5-2E18-B347-9577D260A4B7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vibraphone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880D9D-223C-C467-6659-7EED75F9E18A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8194" name="Picture 2" descr="YAMAHA YV-1605 CEE">
            <a:extLst>
              <a:ext uri="{FF2B5EF4-FFF2-40B4-BE49-F238E27FC236}">
                <a16:creationId xmlns:a16="http://schemas.microsoft.com/office/drawing/2014/main" id="{611EBF9D-C4A6-3E82-0334-80F36EB7E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22" y="1585103"/>
            <a:ext cx="5568755" cy="485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7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60918-28C4-1407-C831-1B48967F9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BFF1FD3-4C17-A6B9-407E-66A5470BA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8422661B-2B84-42E0-5BE8-1370E53B9983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xylophone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720788-ED37-E102-1462-20525C90F20D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7170" name="Picture 2" descr="Bergerault Xylophone XR3 A=442Hz">
            <a:extLst>
              <a:ext uri="{FF2B5EF4-FFF2-40B4-BE49-F238E27FC236}">
                <a16:creationId xmlns:a16="http://schemas.microsoft.com/office/drawing/2014/main" id="{EC6AD52E-99A9-150D-38F6-DD88519E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48" y="1750181"/>
            <a:ext cx="43053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0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1EF6E-B3CE-2A39-9179-F56E8B2AC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2674F49-22DE-E602-BB98-3EB9CFB9A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23BA40A1-C3A3-AA89-65AE-A35DB6E432ED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marimba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98F380-E156-8D3D-6E5D-D038BC794C96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32BD3CB-0133-47D0-2FC9-D2A643F4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943348" y="1750181"/>
            <a:ext cx="43053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1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7806-F0D1-0A4D-4035-1B90C8E45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ECB2CF-7D95-E92F-DABF-9B5D6ED2C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D08A5B2F-3D52-7387-8CB4-1B8F582E1572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La grosse caisse de concert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6080A5-0C8E-D9B7-6796-FA3D78F8253B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9218" name="Picture 2" descr="Majestic">
            <a:extLst>
              <a:ext uri="{FF2B5EF4-FFF2-40B4-BE49-F238E27FC236}">
                <a16:creationId xmlns:a16="http://schemas.microsoft.com/office/drawing/2014/main" id="{BB40029D-BA4E-68F4-9464-6F67AC64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48" y="1673981"/>
            <a:ext cx="44577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42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7BFFAEE-9C20-5B4E-922B-BA7E0144670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9475CB6-ABCE-1876-47E0-3F9E9AA8A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2A969DC-B670-F2D3-CA94-74B252E322F7}"/>
                </a:ext>
              </a:extLst>
            </p:cNvPr>
            <p:cNvSpPr txBox="1"/>
            <p:nvPr/>
          </p:nvSpPr>
          <p:spPr>
            <a:xfrm>
              <a:off x="4294065" y="6611778"/>
              <a:ext cx="36038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738115B8-5F19-424F-A12F-81494A95CBBB}"/>
              </a:ext>
            </a:extLst>
          </p:cNvPr>
          <p:cNvSpPr txBox="1">
            <a:spLocks/>
          </p:cNvSpPr>
          <p:nvPr/>
        </p:nvSpPr>
        <p:spPr>
          <a:xfrm>
            <a:off x="4966474" y="202395"/>
            <a:ext cx="2259052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E"/>
                </a:solidFill>
              </a:rPr>
              <a:t>1 </a:t>
            </a:r>
            <a:r>
              <a:rPr lang="fr-FR" sz="2200" i="1" baseline="30000" dirty="0">
                <a:solidFill>
                  <a:srgbClr val="426EBE"/>
                </a:solidFill>
              </a:rPr>
              <a:t>#</a:t>
            </a:r>
            <a:endParaRPr lang="fr-FR" sz="2200" baseline="30000" dirty="0">
              <a:solidFill>
                <a:srgbClr val="426EBE"/>
              </a:solidFill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A02242B-971E-ED41-A52C-4BDF86B66B41}"/>
              </a:ext>
            </a:extLst>
          </p:cNvPr>
          <p:cNvSpPr txBox="1"/>
          <p:nvPr/>
        </p:nvSpPr>
        <p:spPr>
          <a:xfrm>
            <a:off x="2031566" y="1116379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B050"/>
                </a:solidFill>
              </a:rPr>
              <a:t>Ordre des dièses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8100EF8-6655-2240-85B8-93ECA6E9EE69}"/>
              </a:ext>
            </a:extLst>
          </p:cNvPr>
          <p:cNvGrpSpPr/>
          <p:nvPr/>
        </p:nvGrpSpPr>
        <p:grpSpPr>
          <a:xfrm>
            <a:off x="683646" y="1424156"/>
            <a:ext cx="4092749" cy="301336"/>
            <a:chOff x="683646" y="4352887"/>
            <a:chExt cx="6397092" cy="301336"/>
          </a:xfrm>
        </p:grpSpPr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C0A9541A-6FE1-5348-B0CA-95373974CA54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0" y="4352887"/>
              <a:ext cx="0" cy="30133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B99D5703-356E-424A-A944-BDCB50650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46" y="4364611"/>
              <a:ext cx="639709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Ellipse 70" hidden="1">
            <a:extLst>
              <a:ext uri="{FF2B5EF4-FFF2-40B4-BE49-F238E27FC236}">
                <a16:creationId xmlns:a16="http://schemas.microsoft.com/office/drawing/2014/main" id="{A865056B-79CC-074E-A2F3-748F623AA6E4}"/>
              </a:ext>
            </a:extLst>
          </p:cNvPr>
          <p:cNvSpPr/>
          <p:nvPr/>
        </p:nvSpPr>
        <p:spPr>
          <a:xfrm>
            <a:off x="262812" y="1821981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72" name="Ellipse 71" hidden="1">
            <a:extLst>
              <a:ext uri="{FF2B5EF4-FFF2-40B4-BE49-F238E27FC236}">
                <a16:creationId xmlns:a16="http://schemas.microsoft.com/office/drawing/2014/main" id="{65F3921F-841E-CE4B-BFB6-4206E80691B8}"/>
              </a:ext>
            </a:extLst>
          </p:cNvPr>
          <p:cNvSpPr/>
          <p:nvPr/>
        </p:nvSpPr>
        <p:spPr>
          <a:xfrm>
            <a:off x="1602929" y="1829872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3" name="Ellipse 72" hidden="1">
            <a:extLst>
              <a:ext uri="{FF2B5EF4-FFF2-40B4-BE49-F238E27FC236}">
                <a16:creationId xmlns:a16="http://schemas.microsoft.com/office/drawing/2014/main" id="{8AC71AEB-CAEF-2A4E-A629-B7ACBEF34661}"/>
              </a:ext>
            </a:extLst>
          </p:cNvPr>
          <p:cNvSpPr/>
          <p:nvPr/>
        </p:nvSpPr>
        <p:spPr>
          <a:xfrm>
            <a:off x="4283163" y="18295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Ré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4" name="Ellipse 73" hidden="1">
            <a:extLst>
              <a:ext uri="{FF2B5EF4-FFF2-40B4-BE49-F238E27FC236}">
                <a16:creationId xmlns:a16="http://schemas.microsoft.com/office/drawing/2014/main" id="{A55223F3-1166-D74E-AC1B-58DFF99F9EB4}"/>
              </a:ext>
            </a:extLst>
          </p:cNvPr>
          <p:cNvSpPr/>
          <p:nvPr/>
        </p:nvSpPr>
        <p:spPr>
          <a:xfrm>
            <a:off x="2943046" y="18295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Sol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B3930EBF-112D-5246-9CB8-E2C19BDCD635}"/>
              </a:ext>
            </a:extLst>
          </p:cNvPr>
          <p:cNvSpPr txBox="1">
            <a:spLocks/>
          </p:cNvSpPr>
          <p:nvPr/>
        </p:nvSpPr>
        <p:spPr>
          <a:xfrm>
            <a:off x="1616181" y="18219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91CAC04D-5AA5-5D41-B6FB-A1A10621D002}"/>
              </a:ext>
            </a:extLst>
          </p:cNvPr>
          <p:cNvSpPr txBox="1">
            <a:spLocks/>
          </p:cNvSpPr>
          <p:nvPr/>
        </p:nvSpPr>
        <p:spPr>
          <a:xfrm>
            <a:off x="2956298" y="18219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03B08CBF-A31A-1C40-8378-143584831FF0}"/>
              </a:ext>
            </a:extLst>
          </p:cNvPr>
          <p:cNvSpPr txBox="1">
            <a:spLocks/>
          </p:cNvSpPr>
          <p:nvPr/>
        </p:nvSpPr>
        <p:spPr>
          <a:xfrm>
            <a:off x="276064" y="18219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E8CC0ED-9541-3941-B480-C899FDD2602D}"/>
              </a:ext>
            </a:extLst>
          </p:cNvPr>
          <p:cNvSpPr txBox="1">
            <a:spLocks/>
          </p:cNvSpPr>
          <p:nvPr/>
        </p:nvSpPr>
        <p:spPr>
          <a:xfrm>
            <a:off x="2956298" y="30119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1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60CA72D-6CFD-8443-88FB-253781853824}"/>
              </a:ext>
            </a:extLst>
          </p:cNvPr>
          <p:cNvSpPr/>
          <p:nvPr/>
        </p:nvSpPr>
        <p:spPr>
          <a:xfrm>
            <a:off x="276064" y="1821981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66F1E009-1B77-8742-9293-7827FA6CA56D}"/>
              </a:ext>
            </a:extLst>
          </p:cNvPr>
          <p:cNvSpPr txBox="1">
            <a:spLocks/>
          </p:cNvSpPr>
          <p:nvPr/>
        </p:nvSpPr>
        <p:spPr>
          <a:xfrm>
            <a:off x="8218346" y="5703893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9A42E90E-D348-C34A-B720-8EAA0D72D06A}"/>
              </a:ext>
            </a:extLst>
          </p:cNvPr>
          <p:cNvSpPr txBox="1">
            <a:spLocks/>
          </p:cNvSpPr>
          <p:nvPr/>
        </p:nvSpPr>
        <p:spPr>
          <a:xfrm>
            <a:off x="8677814" y="891474"/>
            <a:ext cx="2337621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2" name="Espace réservé du contenu 2">
            <a:extLst>
              <a:ext uri="{FF2B5EF4-FFF2-40B4-BE49-F238E27FC236}">
                <a16:creationId xmlns:a16="http://schemas.microsoft.com/office/drawing/2014/main" id="{BC0AB446-7B0B-7547-9CAF-3DD2F2030E33}"/>
              </a:ext>
            </a:extLst>
          </p:cNvPr>
          <p:cNvSpPr txBox="1">
            <a:spLocks/>
          </p:cNvSpPr>
          <p:nvPr/>
        </p:nvSpPr>
        <p:spPr>
          <a:xfrm>
            <a:off x="9387156" y="2258320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3" name="Espace réservé du contenu 2">
            <a:extLst>
              <a:ext uri="{FF2B5EF4-FFF2-40B4-BE49-F238E27FC236}">
                <a16:creationId xmlns:a16="http://schemas.microsoft.com/office/drawing/2014/main" id="{DEB78399-17FD-424E-B6FC-18C0D8717427}"/>
              </a:ext>
            </a:extLst>
          </p:cNvPr>
          <p:cNvSpPr txBox="1">
            <a:spLocks/>
          </p:cNvSpPr>
          <p:nvPr/>
        </p:nvSpPr>
        <p:spPr>
          <a:xfrm>
            <a:off x="8683470" y="3625166"/>
            <a:ext cx="2337622" cy="839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 mineur</a:t>
            </a:r>
          </a:p>
        </p:txBody>
      </p:sp>
      <p:sp>
        <p:nvSpPr>
          <p:cNvPr id="67" name="Flèche courbée vers la droite 66">
            <a:extLst>
              <a:ext uri="{FF2B5EF4-FFF2-40B4-BE49-F238E27FC236}">
                <a16:creationId xmlns:a16="http://schemas.microsoft.com/office/drawing/2014/main" id="{413F9EE7-FC5B-1B46-AC98-A486D0FEBB99}"/>
              </a:ext>
            </a:extLst>
          </p:cNvPr>
          <p:cNvSpPr/>
          <p:nvPr/>
        </p:nvSpPr>
        <p:spPr>
          <a:xfrm flipH="1">
            <a:off x="11393266" y="1460883"/>
            <a:ext cx="467495" cy="2464721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9" name="Flèche courbée vers la droite 68">
            <a:extLst>
              <a:ext uri="{FF2B5EF4-FFF2-40B4-BE49-F238E27FC236}">
                <a16:creationId xmlns:a16="http://schemas.microsoft.com/office/drawing/2014/main" id="{156F3818-F8E2-C44E-95BA-C2E6960F9ED2}"/>
              </a:ext>
            </a:extLst>
          </p:cNvPr>
          <p:cNvSpPr/>
          <p:nvPr/>
        </p:nvSpPr>
        <p:spPr>
          <a:xfrm rot="15002323">
            <a:off x="10070973" y="5338141"/>
            <a:ext cx="467495" cy="2146447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0" name="Espace réservé du contenu 2">
            <a:extLst>
              <a:ext uri="{FF2B5EF4-FFF2-40B4-BE49-F238E27FC236}">
                <a16:creationId xmlns:a16="http://schemas.microsoft.com/office/drawing/2014/main" id="{050F15BB-F17C-5048-AB7F-59D534DFDEB3}"/>
              </a:ext>
            </a:extLst>
          </p:cNvPr>
          <p:cNvSpPr txBox="1">
            <a:spLocks/>
          </p:cNvSpPr>
          <p:nvPr/>
        </p:nvSpPr>
        <p:spPr>
          <a:xfrm>
            <a:off x="10555967" y="4869875"/>
            <a:ext cx="918935" cy="8340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74F0B7EB-7EB1-A74D-AE7A-6E93880F80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482" y="5079243"/>
            <a:ext cx="5826804" cy="873181"/>
          </a:xfrm>
          <a:prstGeom prst="rect">
            <a:avLst/>
          </a:prstGeom>
        </p:spPr>
      </p:pic>
      <p:sp>
        <p:nvSpPr>
          <p:cNvPr id="76" name="Espace réservé du contenu 2">
            <a:extLst>
              <a:ext uri="{FF2B5EF4-FFF2-40B4-BE49-F238E27FC236}">
                <a16:creationId xmlns:a16="http://schemas.microsoft.com/office/drawing/2014/main" id="{1D82FF63-37BA-2F4E-949F-E1CEE8F1C991}"/>
              </a:ext>
            </a:extLst>
          </p:cNvPr>
          <p:cNvSpPr txBox="1">
            <a:spLocks/>
          </p:cNvSpPr>
          <p:nvPr/>
        </p:nvSpPr>
        <p:spPr>
          <a:xfrm>
            <a:off x="5358487" y="5079231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26F4AD-7424-8D44-98B5-88BB9B9B36C7}"/>
              </a:ext>
            </a:extLst>
          </p:cNvPr>
          <p:cNvSpPr/>
          <p:nvPr/>
        </p:nvSpPr>
        <p:spPr>
          <a:xfrm>
            <a:off x="854242" y="4707183"/>
            <a:ext cx="6371284" cy="14137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E83E43D3-C339-2847-AC7D-F03C56FB75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6482" y="5079243"/>
            <a:ext cx="5826804" cy="8731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A7E550-12C8-E84E-B4AF-FE82A7C356CF}"/>
              </a:ext>
            </a:extLst>
          </p:cNvPr>
          <p:cNvSpPr txBox="1"/>
          <p:nvPr/>
        </p:nvSpPr>
        <p:spPr>
          <a:xfrm>
            <a:off x="9606079" y="6052055"/>
            <a:ext cx="104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+ 1/2 ton</a:t>
            </a:r>
          </a:p>
        </p:txBody>
      </p:sp>
      <p:sp>
        <p:nvSpPr>
          <p:cNvPr id="81" name="sib rond">
            <a:extLst>
              <a:ext uri="{FF2B5EF4-FFF2-40B4-BE49-F238E27FC236}">
                <a16:creationId xmlns:a16="http://schemas.microsoft.com/office/drawing/2014/main" id="{A35EB81C-2398-9545-A8A2-33C670EB73F5}"/>
              </a:ext>
            </a:extLst>
          </p:cNvPr>
          <p:cNvSpPr/>
          <p:nvPr/>
        </p:nvSpPr>
        <p:spPr>
          <a:xfrm>
            <a:off x="1455621" y="5019207"/>
            <a:ext cx="188270" cy="834018"/>
          </a:xfrm>
          <a:prstGeom prst="ellipse">
            <a:avLst/>
          </a:prstGeom>
          <a:solidFill>
            <a:srgbClr val="00B050">
              <a:alpha val="25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2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0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7"/>
    </mc:Choice>
    <mc:Fallback xmlns="">
      <p:transition spd="slow" advTm="1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allAtOnce" animBg="1"/>
      <p:bldP spid="66" grpId="0"/>
      <p:bldP spid="40" grpId="0" animBg="1"/>
      <p:bldP spid="41" grpId="0" animBg="1"/>
      <p:bldP spid="46" grpId="0" animBg="1"/>
      <p:bldP spid="55" grpId="0" animBg="1"/>
      <p:bldP spid="33" grpId="0" uiExpand="1" build="allAtOnce" animBg="1"/>
      <p:bldP spid="54" grpId="0" animBg="1"/>
      <p:bldP spid="62" grpId="0" uiExpand="1" build="allAtOnce" animBg="1"/>
      <p:bldP spid="63" grpId="0" animBg="1"/>
      <p:bldP spid="67" grpId="0" animBg="1"/>
      <p:bldP spid="69" grpId="0" animBg="1"/>
      <p:bldP spid="70" grpId="0" uiExpand="1" build="allAtOnce" animBg="1"/>
      <p:bldP spid="76" grpId="0" animBg="1"/>
      <p:bldP spid="2" grpId="0" animBg="1"/>
      <p:bldP spid="3" grpId="0"/>
      <p:bldP spid="8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7BE9A-BC90-B91B-F5D1-F4FE39C8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F53991-274A-BB09-10B6-07769348A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BF3D73E9-106D-EB45-BC34-CCFD0C829EFB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Les cymbales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BCD26F-8D54-7D92-233A-F01F973F67D9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1266" name="Picture 2" descr="Paiste Cymbales de marche Symphonic 18&quot; LIGHT">
            <a:extLst>
              <a:ext uri="{FF2B5EF4-FFF2-40B4-BE49-F238E27FC236}">
                <a16:creationId xmlns:a16="http://schemas.microsoft.com/office/drawing/2014/main" id="{443FE2B2-58BB-E6C9-A134-F158D94E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8" y="1585103"/>
            <a:ext cx="45339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3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E3408-2BEE-637B-02E2-0A26AE30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31552C-373A-1DF2-F021-7BDD7E7DB8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4ABDCE9C-2422-AC2E-61C0-05FAF8D00FF3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glockenspiel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D24A6A-5ED0-9F6E-20A9-40D77BAFDFF8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2290" name="Picture 2" descr="Sasuori Xylophone Glockenspiel 30 notes Cadre en bois Barres en aluminium  Instrument de musique éducatif à percussion Cadeau avec sac de transport">
            <a:extLst>
              <a:ext uri="{FF2B5EF4-FFF2-40B4-BE49-F238E27FC236}">
                <a16:creationId xmlns:a16="http://schemas.microsoft.com/office/drawing/2014/main" id="{6022D907-EAC7-19A0-F756-A4591E18B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64" y="1394581"/>
            <a:ext cx="4795867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5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81BA1-3CBD-B320-9EEB-967223BFF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0CDD7EF-C8E1-5796-A04F-54621A7E0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7A201046-CDEA-47D9-2832-7FD065B9397C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Les maracas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70CDD8-579B-D156-A1B6-ECDED1B62859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3314" name="Picture 2" descr="Instrument de musique mexicain Maracas lumineux | Vecteur Premium">
            <a:extLst>
              <a:ext uri="{FF2B5EF4-FFF2-40B4-BE49-F238E27FC236}">
                <a16:creationId xmlns:a16="http://schemas.microsoft.com/office/drawing/2014/main" id="{50DD3935-A81B-DB50-D69F-29522286D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98" y="1585103"/>
            <a:ext cx="42418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7F8D5-FA7A-191C-4F2C-F1621B6C7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16F2D4-B5CB-B5D1-8C01-52E8A9A6B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2524A62E-785E-600F-F369-7D37219D24A4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</a:t>
            </a:r>
            <a:r>
              <a:rPr lang="fr-FR" sz="2200" dirty="0" err="1">
                <a:solidFill>
                  <a:schemeClr val="bg1"/>
                </a:solidFill>
              </a:rPr>
              <a:t>guiro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5C9213-DC62-A0A3-DC5B-06B9F6A3BA24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4338" name="Picture 2" descr="Super Guiro LP243">
            <a:extLst>
              <a:ext uri="{FF2B5EF4-FFF2-40B4-BE49-F238E27FC236}">
                <a16:creationId xmlns:a16="http://schemas.microsoft.com/office/drawing/2014/main" id="{A951FC1C-7513-2D98-8EC1-0ADD08714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054" y="1750099"/>
            <a:ext cx="4179888" cy="43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7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69B3-341F-7301-B80F-03816DDAA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A5A5C0-6C9D-B7F8-0828-FFB335614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C297268D-A452-B6DA-5030-2CE918291742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Les claves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EBC934-0D72-449A-FDF6-4956A77545E0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6386" name="Picture 2" descr="Clave : 1 737 photos libres de droits et images de stock | Shutterstock">
            <a:extLst>
              <a:ext uri="{FF2B5EF4-FFF2-40B4-BE49-F238E27FC236}">
                <a16:creationId xmlns:a16="http://schemas.microsoft.com/office/drawing/2014/main" id="{8F0FB17D-C581-7FA8-601D-E5EA3B11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98" y="1585103"/>
            <a:ext cx="5359400" cy="46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0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6F6B3-016D-136E-BDBF-6A26AE9C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F4B54E-C296-52C4-D929-B2FCC07CA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A2ABCE13-F3DF-985E-5223-5A8342D1035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triangle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F0CE56-EA23-F4ED-D2A6-977584FEEE17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8434" name="Picture 2" descr="GNHG Lnstrument de Musique Triangle,Instrument de Musique Enfant, 5 Pouces,  Instrument de Musique, Triangle Musique, Percussion Instrument">
            <a:extLst>
              <a:ext uri="{FF2B5EF4-FFF2-40B4-BE49-F238E27FC236}">
                <a16:creationId xmlns:a16="http://schemas.microsoft.com/office/drawing/2014/main" id="{3C8926F4-BAF7-35EF-D308-D51B750DC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29" y="1698727"/>
            <a:ext cx="3944938" cy="44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1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CC6FA-3F3C-C9B8-4A0E-429AB2267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C177E3-0782-0911-2D82-42B450BEC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B3A176A2-DA37-391C-332B-EEF93A69ED2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tamtam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3BA082-2CD3-73D1-CFE8-27D92E34FA7B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CE843E2-37F2-E319-00B7-E8DE07992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442920" y="1698727"/>
            <a:ext cx="3306156" cy="44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6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F3152-628B-7899-92B9-A6A124EE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5F90BB-5034-3FE8-0BAA-029A6DEA5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978EFFDD-B0C5-1285-5F75-C6B9E19C8F84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 djembé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0153D2-F1AF-8AEB-59AC-C055B8B92137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2024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09FCBE1-3703-BF15-492C-A275625B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442920" y="2249753"/>
            <a:ext cx="3306156" cy="330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96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98E6E90-40C8-F6BE-F2A5-F4205E39312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B9C5C42-69A1-5409-3E18-E093D7EBB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7FD0672-7384-4432-13E4-A0EBB64281A3}"/>
                </a:ext>
              </a:extLst>
            </p:cNvPr>
            <p:cNvSpPr txBox="1"/>
            <p:nvPr/>
          </p:nvSpPr>
          <p:spPr>
            <a:xfrm>
              <a:off x="4294065" y="6611778"/>
              <a:ext cx="36038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66" name="ZoneTexte 65">
            <a:extLst>
              <a:ext uri="{FF2B5EF4-FFF2-40B4-BE49-F238E27FC236}">
                <a16:creationId xmlns:a16="http://schemas.microsoft.com/office/drawing/2014/main" id="{1A02242B-971E-ED41-A52C-4BDF86B66B41}"/>
              </a:ext>
            </a:extLst>
          </p:cNvPr>
          <p:cNvSpPr txBox="1"/>
          <p:nvPr/>
        </p:nvSpPr>
        <p:spPr>
          <a:xfrm>
            <a:off x="2957963" y="1046440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B050"/>
                </a:solidFill>
              </a:rPr>
              <a:t>Ordre des bémols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8100EF8-6655-2240-85B8-93ECA6E9EE69}"/>
              </a:ext>
            </a:extLst>
          </p:cNvPr>
          <p:cNvGrpSpPr/>
          <p:nvPr/>
        </p:nvGrpSpPr>
        <p:grpSpPr>
          <a:xfrm>
            <a:off x="2070847" y="1424155"/>
            <a:ext cx="3146168" cy="281550"/>
            <a:chOff x="683646" y="4352887"/>
            <a:chExt cx="6397092" cy="301336"/>
          </a:xfrm>
        </p:grpSpPr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C0A9541A-6FE1-5348-B0CA-95373974CA54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0" y="4352887"/>
              <a:ext cx="0" cy="30133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B99D5703-356E-424A-A944-BDCB50650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46" y="4364611"/>
              <a:ext cx="639709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Espace réservé du contenu 2">
            <a:extLst>
              <a:ext uri="{FF2B5EF4-FFF2-40B4-BE49-F238E27FC236}">
                <a16:creationId xmlns:a16="http://schemas.microsoft.com/office/drawing/2014/main" id="{53949662-E8AE-5F4B-A8BC-824579CB8EA6}"/>
              </a:ext>
            </a:extLst>
          </p:cNvPr>
          <p:cNvSpPr txBox="1">
            <a:spLocks/>
          </p:cNvSpPr>
          <p:nvPr/>
        </p:nvSpPr>
        <p:spPr>
          <a:xfrm>
            <a:off x="1617846" y="1813253"/>
            <a:ext cx="918935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93" name="Espace réservé du contenu 2">
            <a:extLst>
              <a:ext uri="{FF2B5EF4-FFF2-40B4-BE49-F238E27FC236}">
                <a16:creationId xmlns:a16="http://schemas.microsoft.com/office/drawing/2014/main" id="{0BE82FFA-9700-CA45-859F-051DC0C83CB4}"/>
              </a:ext>
            </a:extLst>
          </p:cNvPr>
          <p:cNvSpPr txBox="1">
            <a:spLocks/>
          </p:cNvSpPr>
          <p:nvPr/>
        </p:nvSpPr>
        <p:spPr>
          <a:xfrm>
            <a:off x="277729" y="1813253"/>
            <a:ext cx="918935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94" name="Espace réservé du contenu 2">
            <a:extLst>
              <a:ext uri="{FF2B5EF4-FFF2-40B4-BE49-F238E27FC236}">
                <a16:creationId xmlns:a16="http://schemas.microsoft.com/office/drawing/2014/main" id="{AB0E349E-96CE-9C42-B75F-1EA530B4BC2D}"/>
              </a:ext>
            </a:extLst>
          </p:cNvPr>
          <p:cNvSpPr txBox="1">
            <a:spLocks/>
          </p:cNvSpPr>
          <p:nvPr/>
        </p:nvSpPr>
        <p:spPr>
          <a:xfrm>
            <a:off x="277729" y="300823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1</a:t>
            </a:r>
            <a:r>
              <a:rPr lang="fr-FR" sz="2200" i="1" baseline="30000" dirty="0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95" name="Espace réservé du contenu 2">
            <a:extLst>
              <a:ext uri="{FF2B5EF4-FFF2-40B4-BE49-F238E27FC236}">
                <a16:creationId xmlns:a16="http://schemas.microsoft.com/office/drawing/2014/main" id="{CBCCA60B-DFDC-2946-BF2F-8DE249678876}"/>
              </a:ext>
            </a:extLst>
          </p:cNvPr>
          <p:cNvSpPr txBox="1">
            <a:spLocks/>
          </p:cNvSpPr>
          <p:nvPr/>
        </p:nvSpPr>
        <p:spPr>
          <a:xfrm>
            <a:off x="1617846" y="300823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2</a:t>
            </a:r>
            <a:r>
              <a:rPr lang="fr-FR" sz="2200" i="1" baseline="30000" dirty="0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98" name="sib rond">
            <a:extLst>
              <a:ext uri="{FF2B5EF4-FFF2-40B4-BE49-F238E27FC236}">
                <a16:creationId xmlns:a16="http://schemas.microsoft.com/office/drawing/2014/main" id="{7CEDAF55-11B5-1A40-9A09-9E68A0DDBE26}"/>
              </a:ext>
            </a:extLst>
          </p:cNvPr>
          <p:cNvSpPr/>
          <p:nvPr/>
        </p:nvSpPr>
        <p:spPr>
          <a:xfrm>
            <a:off x="1617846" y="1821144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9" name="mib rond">
            <a:extLst>
              <a:ext uri="{FF2B5EF4-FFF2-40B4-BE49-F238E27FC236}">
                <a16:creationId xmlns:a16="http://schemas.microsoft.com/office/drawing/2014/main" id="{99989F21-8C6E-5344-991B-ED40646AA6DC}"/>
              </a:ext>
            </a:extLst>
          </p:cNvPr>
          <p:cNvSpPr/>
          <p:nvPr/>
        </p:nvSpPr>
        <p:spPr>
          <a:xfrm>
            <a:off x="2957963" y="1820798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 err="1">
                <a:solidFill>
                  <a:schemeClr val="bg1"/>
                </a:solidFill>
              </a:rPr>
              <a:t>Mi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02" name="Espace réservé du contenu 2">
            <a:extLst>
              <a:ext uri="{FF2B5EF4-FFF2-40B4-BE49-F238E27FC236}">
                <a16:creationId xmlns:a16="http://schemas.microsoft.com/office/drawing/2014/main" id="{3C50F557-3215-3E47-B965-8078FDA899D4}"/>
              </a:ext>
            </a:extLst>
          </p:cNvPr>
          <p:cNvSpPr txBox="1">
            <a:spLocks/>
          </p:cNvSpPr>
          <p:nvPr/>
        </p:nvSpPr>
        <p:spPr>
          <a:xfrm>
            <a:off x="4966474" y="202395"/>
            <a:ext cx="2259052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2 </a:t>
            </a:r>
            <a:r>
              <a:rPr lang="fr-FR" sz="2200" i="1" baseline="30000" dirty="0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103" name="Espace réservé du contenu 2">
            <a:extLst>
              <a:ext uri="{FF2B5EF4-FFF2-40B4-BE49-F238E27FC236}">
                <a16:creationId xmlns:a16="http://schemas.microsoft.com/office/drawing/2014/main" id="{EB6C1A2F-A463-0A40-9A2E-DEF78A33BB61}"/>
              </a:ext>
            </a:extLst>
          </p:cNvPr>
          <p:cNvSpPr txBox="1">
            <a:spLocks/>
          </p:cNvSpPr>
          <p:nvPr/>
        </p:nvSpPr>
        <p:spPr>
          <a:xfrm>
            <a:off x="8677814" y="891474"/>
            <a:ext cx="2337621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04" name="Espace réservé du contenu 2">
            <a:extLst>
              <a:ext uri="{FF2B5EF4-FFF2-40B4-BE49-F238E27FC236}">
                <a16:creationId xmlns:a16="http://schemas.microsoft.com/office/drawing/2014/main" id="{1E9349A2-FF88-6B44-B268-1211282B6FD4}"/>
              </a:ext>
            </a:extLst>
          </p:cNvPr>
          <p:cNvSpPr txBox="1">
            <a:spLocks/>
          </p:cNvSpPr>
          <p:nvPr/>
        </p:nvSpPr>
        <p:spPr>
          <a:xfrm>
            <a:off x="9387156" y="2258320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06" name="Flèche courbée vers la droite 105">
            <a:extLst>
              <a:ext uri="{FF2B5EF4-FFF2-40B4-BE49-F238E27FC236}">
                <a16:creationId xmlns:a16="http://schemas.microsoft.com/office/drawing/2014/main" id="{067EA705-157F-074F-9C2B-29D33706E4E5}"/>
              </a:ext>
            </a:extLst>
          </p:cNvPr>
          <p:cNvSpPr/>
          <p:nvPr/>
        </p:nvSpPr>
        <p:spPr>
          <a:xfrm flipH="1">
            <a:off x="11393265" y="1460882"/>
            <a:ext cx="467495" cy="2473443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5" name="lab rond">
            <a:extLst>
              <a:ext uri="{FF2B5EF4-FFF2-40B4-BE49-F238E27FC236}">
                <a16:creationId xmlns:a16="http://schemas.microsoft.com/office/drawing/2014/main" id="{A406C37B-1A05-BC49-86A5-DF04ACAE9DC8}"/>
              </a:ext>
            </a:extLst>
          </p:cNvPr>
          <p:cNvSpPr/>
          <p:nvPr/>
        </p:nvSpPr>
        <p:spPr>
          <a:xfrm>
            <a:off x="8687144" y="891474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16" name="Espace réservé du contenu 2">
            <a:extLst>
              <a:ext uri="{FF2B5EF4-FFF2-40B4-BE49-F238E27FC236}">
                <a16:creationId xmlns:a16="http://schemas.microsoft.com/office/drawing/2014/main" id="{6A084C68-58B6-E74C-AE44-79F9E591B849}"/>
              </a:ext>
            </a:extLst>
          </p:cNvPr>
          <p:cNvSpPr txBox="1">
            <a:spLocks/>
          </p:cNvSpPr>
          <p:nvPr/>
        </p:nvSpPr>
        <p:spPr>
          <a:xfrm>
            <a:off x="8677813" y="891474"/>
            <a:ext cx="2337621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19" name="Espace réservé du contenu 2">
            <a:extLst>
              <a:ext uri="{FF2B5EF4-FFF2-40B4-BE49-F238E27FC236}">
                <a16:creationId xmlns:a16="http://schemas.microsoft.com/office/drawing/2014/main" id="{C80B0B2E-6646-7643-958F-AFE098F1F7DE}"/>
              </a:ext>
            </a:extLst>
          </p:cNvPr>
          <p:cNvSpPr txBox="1">
            <a:spLocks/>
          </p:cNvSpPr>
          <p:nvPr/>
        </p:nvSpPr>
        <p:spPr>
          <a:xfrm>
            <a:off x="8677812" y="3622575"/>
            <a:ext cx="2337622" cy="839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 mineur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28205037-B7E9-504F-AC8D-5D1BDC74C0E3}"/>
              </a:ext>
            </a:extLst>
          </p:cNvPr>
          <p:cNvSpPr txBox="1">
            <a:spLocks/>
          </p:cNvSpPr>
          <p:nvPr/>
        </p:nvSpPr>
        <p:spPr>
          <a:xfrm>
            <a:off x="8218346" y="5703893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34" name="Flèche courbée vers la droite 33">
            <a:extLst>
              <a:ext uri="{FF2B5EF4-FFF2-40B4-BE49-F238E27FC236}">
                <a16:creationId xmlns:a16="http://schemas.microsoft.com/office/drawing/2014/main" id="{7B4222F2-F72F-F746-886D-4365903E3091}"/>
              </a:ext>
            </a:extLst>
          </p:cNvPr>
          <p:cNvSpPr/>
          <p:nvPr/>
        </p:nvSpPr>
        <p:spPr>
          <a:xfrm rot="15002323">
            <a:off x="10070973" y="5338141"/>
            <a:ext cx="467495" cy="2146447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6302070-A282-C14E-9C63-7A9124C99933}"/>
              </a:ext>
            </a:extLst>
          </p:cNvPr>
          <p:cNvSpPr txBox="1"/>
          <p:nvPr/>
        </p:nvSpPr>
        <p:spPr>
          <a:xfrm>
            <a:off x="9606079" y="6052055"/>
            <a:ext cx="104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+ 1/2 ton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784776-131F-534C-BA9C-C2648A62B6F4}"/>
              </a:ext>
            </a:extLst>
          </p:cNvPr>
          <p:cNvSpPr/>
          <p:nvPr/>
        </p:nvSpPr>
        <p:spPr>
          <a:xfrm>
            <a:off x="854242" y="4707183"/>
            <a:ext cx="6371284" cy="14137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51D24C37-8852-1C4F-B575-0E6B1211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482" y="4971280"/>
            <a:ext cx="5826804" cy="873181"/>
          </a:xfrm>
          <a:prstGeom prst="rect">
            <a:avLst/>
          </a:prstGeom>
        </p:spPr>
      </p:pic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6D54B262-DC63-1D49-A552-05DAA15F0809}"/>
              </a:ext>
            </a:extLst>
          </p:cNvPr>
          <p:cNvSpPr txBox="1">
            <a:spLocks/>
          </p:cNvSpPr>
          <p:nvPr/>
        </p:nvSpPr>
        <p:spPr>
          <a:xfrm>
            <a:off x="5409287" y="5030025"/>
            <a:ext cx="559808" cy="775596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7F2318E8-7D4B-2E4A-9F29-385F30465524}"/>
              </a:ext>
            </a:extLst>
          </p:cNvPr>
          <p:cNvSpPr txBox="1">
            <a:spLocks/>
          </p:cNvSpPr>
          <p:nvPr/>
        </p:nvSpPr>
        <p:spPr>
          <a:xfrm>
            <a:off x="10564389" y="4864827"/>
            <a:ext cx="918935" cy="8340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07E34F2C-DFB0-6A4C-B1BA-DF38C45EBB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6482" y="4971280"/>
            <a:ext cx="5826804" cy="873181"/>
          </a:xfrm>
          <a:prstGeom prst="rect">
            <a:avLst/>
          </a:prstGeom>
        </p:spPr>
      </p:pic>
      <p:sp>
        <p:nvSpPr>
          <p:cNvPr id="48" name="sib rond">
            <a:extLst>
              <a:ext uri="{FF2B5EF4-FFF2-40B4-BE49-F238E27FC236}">
                <a16:creationId xmlns:a16="http://schemas.microsoft.com/office/drawing/2014/main" id="{B6F0F504-A33F-C64D-89CA-7411F0AF3DBD}"/>
              </a:ext>
            </a:extLst>
          </p:cNvPr>
          <p:cNvSpPr/>
          <p:nvPr/>
        </p:nvSpPr>
        <p:spPr>
          <a:xfrm>
            <a:off x="1427753" y="4971603"/>
            <a:ext cx="321120" cy="834018"/>
          </a:xfrm>
          <a:prstGeom prst="ellipse">
            <a:avLst/>
          </a:prstGeom>
          <a:solidFill>
            <a:srgbClr val="00B050">
              <a:alpha val="25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2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7"/>
    </mc:Choice>
    <mc:Fallback xmlns="">
      <p:transition spd="slow" advTm="1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90" grpId="0" animBg="1"/>
      <p:bldP spid="93" grpId="0" animBg="1"/>
      <p:bldP spid="98" grpId="0" animBg="1"/>
      <p:bldP spid="98" grpId="2" animBg="1"/>
      <p:bldP spid="99" grpId="0" animBg="1"/>
      <p:bldP spid="102" grpId="0" animBg="1"/>
      <p:bldP spid="103" grpId="0" animBg="1"/>
      <p:bldP spid="104" grpId="0" uiExpand="1" build="allAtOnce" animBg="1"/>
      <p:bldP spid="106" grpId="0" animBg="1"/>
      <p:bldP spid="115" grpId="0" animBg="1"/>
      <p:bldP spid="116" grpId="0" animBg="1"/>
      <p:bldP spid="119" grpId="0" animBg="1"/>
      <p:bldP spid="29" grpId="0" uiExpand="1" build="allAtOnce" animBg="1"/>
      <p:bldP spid="34" grpId="0" animBg="1"/>
      <p:bldP spid="36" grpId="0"/>
      <p:bldP spid="37" grpId="0" animBg="1"/>
      <p:bldP spid="45" grpId="0" animBg="1"/>
      <p:bldP spid="46" grpId="0" uiExpand="1" build="allAtOnce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191E18-45FF-7863-EAD5-ED285763AF8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1B86FCD-9069-5400-5A0C-445390725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7E682E5-4CFA-CE6A-3225-C0DEA05F5B5C}"/>
                </a:ext>
              </a:extLst>
            </p:cNvPr>
            <p:cNvSpPr txBox="1"/>
            <p:nvPr/>
          </p:nvSpPr>
          <p:spPr>
            <a:xfrm>
              <a:off x="4294065" y="6611778"/>
              <a:ext cx="36038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FE076A62-2D37-7743-A2C5-32B439D20039}"/>
              </a:ext>
            </a:extLst>
          </p:cNvPr>
          <p:cNvSpPr txBox="1">
            <a:spLocks/>
          </p:cNvSpPr>
          <p:nvPr/>
        </p:nvSpPr>
        <p:spPr>
          <a:xfrm>
            <a:off x="2723153" y="308444"/>
            <a:ext cx="6745693" cy="8340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Les nuances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A10F33CD-480D-B141-B444-2394DC74DCA6}"/>
              </a:ext>
            </a:extLst>
          </p:cNvPr>
          <p:cNvSpPr txBox="1">
            <a:spLocks/>
          </p:cNvSpPr>
          <p:nvPr/>
        </p:nvSpPr>
        <p:spPr>
          <a:xfrm>
            <a:off x="726989" y="1450905"/>
            <a:ext cx="10738022" cy="6475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Les nuances correspondent au </a:t>
            </a:r>
            <a:r>
              <a:rPr lang="fr-FR" sz="2200" b="1" i="1" dirty="0">
                <a:solidFill>
                  <a:srgbClr val="C00000"/>
                </a:solidFill>
              </a:rPr>
              <a:t>volume, à l’intensité</a:t>
            </a:r>
            <a:r>
              <a:rPr lang="fr-FR" sz="2200" i="1" dirty="0">
                <a:solidFill>
                  <a:srgbClr val="C00000"/>
                </a:solidFill>
              </a:rPr>
              <a:t> d’un morceau.</a:t>
            </a:r>
            <a:endParaRPr lang="fr-FR" sz="2200" b="1" i="1" dirty="0">
              <a:solidFill>
                <a:srgbClr val="C0000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6C4D6F2-9B1C-4445-9CBF-E7423E55C023}"/>
              </a:ext>
            </a:extLst>
          </p:cNvPr>
          <p:cNvSpPr txBox="1">
            <a:spLocks/>
          </p:cNvSpPr>
          <p:nvPr/>
        </p:nvSpPr>
        <p:spPr>
          <a:xfrm>
            <a:off x="726987" y="2827023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Très doux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6FE4E132-E32C-7B43-A599-27CA639C538F}"/>
              </a:ext>
            </a:extLst>
          </p:cNvPr>
          <p:cNvSpPr txBox="1">
            <a:spLocks/>
          </p:cNvSpPr>
          <p:nvPr/>
        </p:nvSpPr>
        <p:spPr>
          <a:xfrm>
            <a:off x="2579202" y="2827023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Doux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14D4E3DC-16DF-C64D-BA47-4BCD59AF0E1D}"/>
              </a:ext>
            </a:extLst>
          </p:cNvPr>
          <p:cNvSpPr txBox="1">
            <a:spLocks/>
          </p:cNvSpPr>
          <p:nvPr/>
        </p:nvSpPr>
        <p:spPr>
          <a:xfrm>
            <a:off x="4431417" y="2827023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Moyennement doux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2C50FF74-6A84-B242-87D6-688D88497455}"/>
              </a:ext>
            </a:extLst>
          </p:cNvPr>
          <p:cNvSpPr txBox="1">
            <a:spLocks/>
          </p:cNvSpPr>
          <p:nvPr/>
        </p:nvSpPr>
        <p:spPr>
          <a:xfrm>
            <a:off x="6283632" y="2836715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Moyennement fort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37C35F10-895D-594A-967F-08022CD32815}"/>
              </a:ext>
            </a:extLst>
          </p:cNvPr>
          <p:cNvSpPr txBox="1">
            <a:spLocks/>
          </p:cNvSpPr>
          <p:nvPr/>
        </p:nvSpPr>
        <p:spPr>
          <a:xfrm>
            <a:off x="8135847" y="2836715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Fort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DAE900B9-EE25-884B-9BCB-E1AECD537F5F}"/>
              </a:ext>
            </a:extLst>
          </p:cNvPr>
          <p:cNvSpPr txBox="1">
            <a:spLocks/>
          </p:cNvSpPr>
          <p:nvPr/>
        </p:nvSpPr>
        <p:spPr>
          <a:xfrm>
            <a:off x="9988060" y="2827023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Très fort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CE5B87AF-8D6D-D345-8339-64A0EE351B66}"/>
              </a:ext>
            </a:extLst>
          </p:cNvPr>
          <p:cNvSpPr txBox="1">
            <a:spLocks/>
          </p:cNvSpPr>
          <p:nvPr/>
        </p:nvSpPr>
        <p:spPr>
          <a:xfrm>
            <a:off x="726987" y="372271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87BE2D6-E107-AF4E-A157-DCC8B8AD5DE7}"/>
              </a:ext>
            </a:extLst>
          </p:cNvPr>
          <p:cNvSpPr txBox="1">
            <a:spLocks/>
          </p:cNvSpPr>
          <p:nvPr/>
        </p:nvSpPr>
        <p:spPr>
          <a:xfrm>
            <a:off x="2579202" y="372271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3E1A6479-B58C-BF4A-94D9-1FFC02790D78}"/>
              </a:ext>
            </a:extLst>
          </p:cNvPr>
          <p:cNvSpPr txBox="1">
            <a:spLocks/>
          </p:cNvSpPr>
          <p:nvPr/>
        </p:nvSpPr>
        <p:spPr>
          <a:xfrm>
            <a:off x="4431417" y="372271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9778FD86-164A-C34F-A35B-8086B0168197}"/>
              </a:ext>
            </a:extLst>
          </p:cNvPr>
          <p:cNvSpPr txBox="1">
            <a:spLocks/>
          </p:cNvSpPr>
          <p:nvPr/>
        </p:nvSpPr>
        <p:spPr>
          <a:xfrm>
            <a:off x="6283632" y="3732405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48DA0CC5-382E-B649-B6BB-567CECBB92AB}"/>
              </a:ext>
            </a:extLst>
          </p:cNvPr>
          <p:cNvSpPr txBox="1">
            <a:spLocks/>
          </p:cNvSpPr>
          <p:nvPr/>
        </p:nvSpPr>
        <p:spPr>
          <a:xfrm>
            <a:off x="8135847" y="3732405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F67227F8-93DF-554C-8B02-04F9AAD711D8}"/>
              </a:ext>
            </a:extLst>
          </p:cNvPr>
          <p:cNvSpPr txBox="1">
            <a:spLocks/>
          </p:cNvSpPr>
          <p:nvPr/>
        </p:nvSpPr>
        <p:spPr>
          <a:xfrm>
            <a:off x="9988060" y="372271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563539F8-2FA5-BF4F-A8E8-1A071EA39DA9}"/>
              </a:ext>
            </a:extLst>
          </p:cNvPr>
          <p:cNvSpPr txBox="1">
            <a:spLocks/>
          </p:cNvSpPr>
          <p:nvPr/>
        </p:nvSpPr>
        <p:spPr>
          <a:xfrm>
            <a:off x="726987" y="4653871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pianissimo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58FDD3D6-C55F-E84C-B5A9-E71CE23473BF}"/>
              </a:ext>
            </a:extLst>
          </p:cNvPr>
          <p:cNvSpPr txBox="1">
            <a:spLocks/>
          </p:cNvSpPr>
          <p:nvPr/>
        </p:nvSpPr>
        <p:spPr>
          <a:xfrm>
            <a:off x="2579202" y="4653871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piano</a:t>
            </a: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5291E562-4589-D445-9FA7-A7CB5EA6A850}"/>
              </a:ext>
            </a:extLst>
          </p:cNvPr>
          <p:cNvSpPr txBox="1">
            <a:spLocks/>
          </p:cNvSpPr>
          <p:nvPr/>
        </p:nvSpPr>
        <p:spPr>
          <a:xfrm>
            <a:off x="4431417" y="4653871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mezzo-piano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A0CCA188-A550-5842-BC1E-CB9C0E7032E4}"/>
              </a:ext>
            </a:extLst>
          </p:cNvPr>
          <p:cNvSpPr txBox="1">
            <a:spLocks/>
          </p:cNvSpPr>
          <p:nvPr/>
        </p:nvSpPr>
        <p:spPr>
          <a:xfrm>
            <a:off x="6283632" y="466356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mezzo-forte</a:t>
            </a: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7495C748-3189-274A-B8EB-32FDBDC78BA9}"/>
              </a:ext>
            </a:extLst>
          </p:cNvPr>
          <p:cNvSpPr txBox="1">
            <a:spLocks/>
          </p:cNvSpPr>
          <p:nvPr/>
        </p:nvSpPr>
        <p:spPr>
          <a:xfrm>
            <a:off x="8135847" y="466356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forte</a:t>
            </a:r>
          </a:p>
        </p:txBody>
      </p:sp>
      <p:sp>
        <p:nvSpPr>
          <p:cNvPr id="49" name="Espace réservé du contenu 2">
            <a:extLst>
              <a:ext uri="{FF2B5EF4-FFF2-40B4-BE49-F238E27FC236}">
                <a16:creationId xmlns:a16="http://schemas.microsoft.com/office/drawing/2014/main" id="{74F07861-E230-A14A-8302-DFDF8F43DB78}"/>
              </a:ext>
            </a:extLst>
          </p:cNvPr>
          <p:cNvSpPr txBox="1">
            <a:spLocks/>
          </p:cNvSpPr>
          <p:nvPr/>
        </p:nvSpPr>
        <p:spPr>
          <a:xfrm>
            <a:off x="9988060" y="4653871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fortissimo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22A10BD-30E4-6346-A681-2BFE1247D830}"/>
              </a:ext>
            </a:extLst>
          </p:cNvPr>
          <p:cNvCxnSpPr/>
          <p:nvPr/>
        </p:nvCxnSpPr>
        <p:spPr>
          <a:xfrm>
            <a:off x="726987" y="2561995"/>
            <a:ext cx="1073802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4EFA042-D0D1-DD46-B93F-F2D569DD54E5}"/>
              </a:ext>
            </a:extLst>
          </p:cNvPr>
          <p:cNvSpPr txBox="1"/>
          <p:nvPr/>
        </p:nvSpPr>
        <p:spPr>
          <a:xfrm>
            <a:off x="812783" y="2254282"/>
            <a:ext cx="65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- fort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14EF880-E981-134C-9E31-FBC6E1415865}"/>
              </a:ext>
            </a:extLst>
          </p:cNvPr>
          <p:cNvSpPr txBox="1"/>
          <p:nvPr/>
        </p:nvSpPr>
        <p:spPr>
          <a:xfrm>
            <a:off x="10726535" y="2263102"/>
            <a:ext cx="69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+ fort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2C9AD3C-F49C-0C4C-BF19-7D9A9C375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462" y="3924959"/>
            <a:ext cx="508000" cy="4064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1D46303-8012-A641-A32A-BD5AB65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477" y="3921617"/>
            <a:ext cx="406400" cy="3937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313B894-A18E-4E49-B758-A3B80EC36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492" y="3915267"/>
            <a:ext cx="558800" cy="4064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3D8B92B-1204-3D4B-9A3B-87EC3FE38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2707" y="3880509"/>
            <a:ext cx="558800" cy="49530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E706400-9277-D04C-882A-CC6434D26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6522" y="3883517"/>
            <a:ext cx="355600" cy="46990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B646068F-22CC-2148-BE4F-B3F8C45A23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2538" y="3851767"/>
            <a:ext cx="508000" cy="533400"/>
          </a:xfrm>
          <a:prstGeom prst="rect">
            <a:avLst/>
          </a:prstGeom>
        </p:spPr>
      </p:pic>
      <p:sp>
        <p:nvSpPr>
          <p:cNvPr id="55" name="Espace réservé du contenu 2">
            <a:extLst>
              <a:ext uri="{FF2B5EF4-FFF2-40B4-BE49-F238E27FC236}">
                <a16:creationId xmlns:a16="http://schemas.microsoft.com/office/drawing/2014/main" id="{ED54DA3B-7F5B-9642-9E2C-AF5ACC985DFA}"/>
              </a:ext>
            </a:extLst>
          </p:cNvPr>
          <p:cNvSpPr txBox="1">
            <a:spLocks/>
          </p:cNvSpPr>
          <p:nvPr/>
        </p:nvSpPr>
        <p:spPr>
          <a:xfrm>
            <a:off x="726987" y="5803200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De plus en plus fort</a:t>
            </a:r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BDAF3291-B93D-9C48-8B6E-79EDF2C32A47}"/>
              </a:ext>
            </a:extLst>
          </p:cNvPr>
          <p:cNvSpPr txBox="1">
            <a:spLocks/>
          </p:cNvSpPr>
          <p:nvPr/>
        </p:nvSpPr>
        <p:spPr>
          <a:xfrm>
            <a:off x="4431415" y="5803200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crescendo</a:t>
            </a:r>
          </a:p>
        </p:txBody>
      </p:sp>
      <p:sp>
        <p:nvSpPr>
          <p:cNvPr id="61" name="Espace réservé du contenu 2">
            <a:extLst>
              <a:ext uri="{FF2B5EF4-FFF2-40B4-BE49-F238E27FC236}">
                <a16:creationId xmlns:a16="http://schemas.microsoft.com/office/drawing/2014/main" id="{D9F50144-D3BE-2240-9BA0-CE9A75AEDF2C}"/>
              </a:ext>
            </a:extLst>
          </p:cNvPr>
          <p:cNvSpPr txBox="1">
            <a:spLocks/>
          </p:cNvSpPr>
          <p:nvPr/>
        </p:nvSpPr>
        <p:spPr>
          <a:xfrm>
            <a:off x="7897932" y="5803200"/>
            <a:ext cx="195277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62" name="Espace réservé du contenu 2">
            <a:extLst>
              <a:ext uri="{FF2B5EF4-FFF2-40B4-BE49-F238E27FC236}">
                <a16:creationId xmlns:a16="http://schemas.microsoft.com/office/drawing/2014/main" id="{C82BCE5E-8BB6-0440-AB88-50338A27F7AF}"/>
              </a:ext>
            </a:extLst>
          </p:cNvPr>
          <p:cNvSpPr txBox="1">
            <a:spLocks/>
          </p:cNvSpPr>
          <p:nvPr/>
        </p:nvSpPr>
        <p:spPr>
          <a:xfrm>
            <a:off x="6283632" y="5803200"/>
            <a:ext cx="1476951" cy="7915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De moins en moins fort</a:t>
            </a: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5F70E1EA-79D2-D542-8BEA-CD44A44A9A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847" y="5994720"/>
            <a:ext cx="1476954" cy="342900"/>
          </a:xfrm>
          <a:prstGeom prst="rect">
            <a:avLst/>
          </a:prstGeom>
        </p:spPr>
      </p:pic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1DC12E47-4FD3-9F4C-91D7-9CAA3E355009}"/>
              </a:ext>
            </a:extLst>
          </p:cNvPr>
          <p:cNvSpPr txBox="1">
            <a:spLocks/>
          </p:cNvSpPr>
          <p:nvPr/>
        </p:nvSpPr>
        <p:spPr>
          <a:xfrm>
            <a:off x="2362449" y="5803200"/>
            <a:ext cx="19104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03E2529E-9E47-324E-9B77-4B569957D1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9202" y="6014804"/>
            <a:ext cx="1476947" cy="368300"/>
          </a:xfrm>
          <a:prstGeom prst="rect">
            <a:avLst/>
          </a:prstGeom>
        </p:spPr>
      </p:pic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029CDA17-44D6-0445-8B09-A881A9D36DC6}"/>
              </a:ext>
            </a:extLst>
          </p:cNvPr>
          <p:cNvSpPr txBox="1">
            <a:spLocks/>
          </p:cNvSpPr>
          <p:nvPr/>
        </p:nvSpPr>
        <p:spPr>
          <a:xfrm>
            <a:off x="9988060" y="5803200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decrescendo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17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19">
        <p:fade/>
      </p:transition>
    </mc:Choice>
    <mc:Fallback xmlns="">
      <p:transition spd="med" advTm="19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9" grpId="0"/>
      <p:bldP spid="52" grpId="0"/>
      <p:bldP spid="55" grpId="0" animBg="1"/>
      <p:bldP spid="57" grpId="0" animBg="1"/>
      <p:bldP spid="61" grpId="0" animBg="1"/>
      <p:bldP spid="62" grpId="0" animBg="1"/>
      <p:bldP spid="65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D5E9660-B6C9-5104-0521-5D162FB216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50D9780-4CD9-5D2C-B0D2-1A2A18508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313210F-8022-1471-B137-669B21FE98F8}"/>
                </a:ext>
              </a:extLst>
            </p:cNvPr>
            <p:cNvSpPr txBox="1"/>
            <p:nvPr/>
          </p:nvSpPr>
          <p:spPr>
            <a:xfrm>
              <a:off x="4294065" y="6611778"/>
              <a:ext cx="36038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FE076A62-2D37-7743-A2C5-32B439D20039}"/>
              </a:ext>
            </a:extLst>
          </p:cNvPr>
          <p:cNvSpPr txBox="1">
            <a:spLocks/>
          </p:cNvSpPr>
          <p:nvPr/>
        </p:nvSpPr>
        <p:spPr>
          <a:xfrm>
            <a:off x="2723153" y="308444"/>
            <a:ext cx="6745693" cy="834018"/>
          </a:xfrm>
          <a:prstGeom prst="rect">
            <a:avLst/>
          </a:prstGeom>
          <a:solidFill>
            <a:srgbClr val="EFB518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Les articulations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A10F33CD-480D-B141-B444-2394DC74DCA6}"/>
              </a:ext>
            </a:extLst>
          </p:cNvPr>
          <p:cNvSpPr txBox="1">
            <a:spLocks/>
          </p:cNvSpPr>
          <p:nvPr/>
        </p:nvSpPr>
        <p:spPr>
          <a:xfrm>
            <a:off x="726989" y="1633441"/>
            <a:ext cx="10738022" cy="64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EFB518"/>
                </a:solidFill>
              </a:rPr>
              <a:t>Une articulation est la </a:t>
            </a:r>
            <a:r>
              <a:rPr lang="fr-FR" sz="2200" b="1" i="1" dirty="0">
                <a:solidFill>
                  <a:srgbClr val="EFB518"/>
                </a:solidFill>
              </a:rPr>
              <a:t>manière</a:t>
            </a:r>
            <a:r>
              <a:rPr lang="fr-FR" sz="2200" i="1" dirty="0">
                <a:solidFill>
                  <a:srgbClr val="EFB518"/>
                </a:solidFill>
              </a:rPr>
              <a:t> de jouer une note.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6C4D6F2-9B1C-4445-9CBF-E7423E55C023}"/>
              </a:ext>
            </a:extLst>
          </p:cNvPr>
          <p:cNvSpPr txBox="1">
            <a:spLocks/>
          </p:cNvSpPr>
          <p:nvPr/>
        </p:nvSpPr>
        <p:spPr>
          <a:xfrm>
            <a:off x="726986" y="2772420"/>
            <a:ext cx="2189833" cy="791508"/>
          </a:xfrm>
          <a:prstGeom prst="rect">
            <a:avLst/>
          </a:prstGeom>
          <a:solidFill>
            <a:srgbClr val="EFB518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Notes liées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2C50FF74-6A84-B242-87D6-688D88497455}"/>
              </a:ext>
            </a:extLst>
          </p:cNvPr>
          <p:cNvSpPr txBox="1">
            <a:spLocks/>
          </p:cNvSpPr>
          <p:nvPr/>
        </p:nvSpPr>
        <p:spPr>
          <a:xfrm>
            <a:off x="3574427" y="2772420"/>
            <a:ext cx="2189833" cy="791508"/>
          </a:xfrm>
          <a:prstGeom prst="rect">
            <a:avLst/>
          </a:prstGeom>
          <a:solidFill>
            <a:srgbClr val="EFB518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Notes piquées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37C35F10-895D-594A-967F-08022CD32815}"/>
              </a:ext>
            </a:extLst>
          </p:cNvPr>
          <p:cNvSpPr txBox="1">
            <a:spLocks/>
          </p:cNvSpPr>
          <p:nvPr/>
        </p:nvSpPr>
        <p:spPr>
          <a:xfrm>
            <a:off x="6421868" y="2772420"/>
            <a:ext cx="2189833" cy="791508"/>
          </a:xfrm>
          <a:prstGeom prst="rect">
            <a:avLst/>
          </a:prstGeom>
          <a:solidFill>
            <a:srgbClr val="EFB518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Notes appuyées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DAE900B9-EE25-884B-9BCB-E1AECD537F5F}"/>
              </a:ext>
            </a:extLst>
          </p:cNvPr>
          <p:cNvSpPr txBox="1">
            <a:spLocks/>
          </p:cNvSpPr>
          <p:nvPr/>
        </p:nvSpPr>
        <p:spPr>
          <a:xfrm>
            <a:off x="9269310" y="2772420"/>
            <a:ext cx="2189833" cy="791508"/>
          </a:xfrm>
          <a:prstGeom prst="rect">
            <a:avLst/>
          </a:prstGeom>
          <a:solidFill>
            <a:srgbClr val="EFB518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Notes accentuées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CE5B87AF-8D6D-D345-8339-64A0EE351B66}"/>
              </a:ext>
            </a:extLst>
          </p:cNvPr>
          <p:cNvSpPr txBox="1">
            <a:spLocks/>
          </p:cNvSpPr>
          <p:nvPr/>
        </p:nvSpPr>
        <p:spPr>
          <a:xfrm>
            <a:off x="726986" y="3759059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Legato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9778FD86-164A-C34F-A35B-8086B0168197}"/>
              </a:ext>
            </a:extLst>
          </p:cNvPr>
          <p:cNvSpPr txBox="1">
            <a:spLocks/>
          </p:cNvSpPr>
          <p:nvPr/>
        </p:nvSpPr>
        <p:spPr>
          <a:xfrm>
            <a:off x="3574427" y="3768751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Staccato</a:t>
            </a: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48DA0CC5-382E-B649-B6BB-567CECBB92AB}"/>
              </a:ext>
            </a:extLst>
          </p:cNvPr>
          <p:cNvSpPr txBox="1">
            <a:spLocks/>
          </p:cNvSpPr>
          <p:nvPr/>
        </p:nvSpPr>
        <p:spPr>
          <a:xfrm>
            <a:off x="6421868" y="3768751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Louré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F67227F8-93DF-554C-8B02-04F9AAD711D8}"/>
              </a:ext>
            </a:extLst>
          </p:cNvPr>
          <p:cNvSpPr txBox="1">
            <a:spLocks/>
          </p:cNvSpPr>
          <p:nvPr/>
        </p:nvSpPr>
        <p:spPr>
          <a:xfrm>
            <a:off x="9269309" y="3768751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Accent</a:t>
            </a:r>
          </a:p>
        </p:txBody>
      </p:sp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31817E50-3675-644D-A8C8-1A7F8BBF2D3B}"/>
              </a:ext>
            </a:extLst>
          </p:cNvPr>
          <p:cNvSpPr txBox="1">
            <a:spLocks/>
          </p:cNvSpPr>
          <p:nvPr/>
        </p:nvSpPr>
        <p:spPr>
          <a:xfrm>
            <a:off x="726985" y="5747652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DB7DE8BC-CF5B-8346-B987-08F11BBB843E}"/>
              </a:ext>
            </a:extLst>
          </p:cNvPr>
          <p:cNvSpPr txBox="1">
            <a:spLocks/>
          </p:cNvSpPr>
          <p:nvPr/>
        </p:nvSpPr>
        <p:spPr>
          <a:xfrm>
            <a:off x="3574426" y="5757344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58" name="Espace réservé du contenu 2">
            <a:extLst>
              <a:ext uri="{FF2B5EF4-FFF2-40B4-BE49-F238E27FC236}">
                <a16:creationId xmlns:a16="http://schemas.microsoft.com/office/drawing/2014/main" id="{3CBDBEC5-33F0-1F4E-906B-E9E1113AD9F7}"/>
              </a:ext>
            </a:extLst>
          </p:cNvPr>
          <p:cNvSpPr txBox="1">
            <a:spLocks/>
          </p:cNvSpPr>
          <p:nvPr/>
        </p:nvSpPr>
        <p:spPr>
          <a:xfrm>
            <a:off x="6421867" y="5757344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59" name="Espace réservé du contenu 2">
            <a:extLst>
              <a:ext uri="{FF2B5EF4-FFF2-40B4-BE49-F238E27FC236}">
                <a16:creationId xmlns:a16="http://schemas.microsoft.com/office/drawing/2014/main" id="{346C5AB0-58BF-E14A-8A9E-63A97E956AA4}"/>
              </a:ext>
            </a:extLst>
          </p:cNvPr>
          <p:cNvSpPr txBox="1">
            <a:spLocks/>
          </p:cNvSpPr>
          <p:nvPr/>
        </p:nvSpPr>
        <p:spPr>
          <a:xfrm>
            <a:off x="9269308" y="5757344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C00000"/>
              </a:solidFill>
            </a:endParaRPr>
          </a:p>
        </p:txBody>
      </p:sp>
      <p:sp>
        <p:nvSpPr>
          <p:cNvPr id="68" name="Espace réservé du contenu 2">
            <a:extLst>
              <a:ext uri="{FF2B5EF4-FFF2-40B4-BE49-F238E27FC236}">
                <a16:creationId xmlns:a16="http://schemas.microsoft.com/office/drawing/2014/main" id="{52ABA9C8-D547-8E41-A57E-7F3DEDF8A297}"/>
              </a:ext>
            </a:extLst>
          </p:cNvPr>
          <p:cNvSpPr txBox="1">
            <a:spLocks/>
          </p:cNvSpPr>
          <p:nvPr/>
        </p:nvSpPr>
        <p:spPr>
          <a:xfrm>
            <a:off x="726985" y="4744884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Liaison</a:t>
            </a:r>
          </a:p>
        </p:txBody>
      </p:sp>
      <p:sp>
        <p:nvSpPr>
          <p:cNvPr id="69" name="Espace réservé du contenu 2">
            <a:extLst>
              <a:ext uri="{FF2B5EF4-FFF2-40B4-BE49-F238E27FC236}">
                <a16:creationId xmlns:a16="http://schemas.microsoft.com/office/drawing/2014/main" id="{0702069C-DBC1-7444-A98A-FC1D3445A9CE}"/>
              </a:ext>
            </a:extLst>
          </p:cNvPr>
          <p:cNvSpPr txBox="1">
            <a:spLocks/>
          </p:cNvSpPr>
          <p:nvPr/>
        </p:nvSpPr>
        <p:spPr>
          <a:xfrm>
            <a:off x="3574426" y="4754576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Point</a:t>
            </a:r>
          </a:p>
        </p:txBody>
      </p:sp>
      <p:sp>
        <p:nvSpPr>
          <p:cNvPr id="70" name="Espace réservé du contenu 2">
            <a:extLst>
              <a:ext uri="{FF2B5EF4-FFF2-40B4-BE49-F238E27FC236}">
                <a16:creationId xmlns:a16="http://schemas.microsoft.com/office/drawing/2014/main" id="{0102C4C0-B987-6648-BACA-7AC69266C39B}"/>
              </a:ext>
            </a:extLst>
          </p:cNvPr>
          <p:cNvSpPr txBox="1">
            <a:spLocks/>
          </p:cNvSpPr>
          <p:nvPr/>
        </p:nvSpPr>
        <p:spPr>
          <a:xfrm>
            <a:off x="6421867" y="4754576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Trait</a:t>
            </a:r>
          </a:p>
        </p:txBody>
      </p:sp>
      <p:sp>
        <p:nvSpPr>
          <p:cNvPr id="71" name="Espace réservé du contenu 2">
            <a:extLst>
              <a:ext uri="{FF2B5EF4-FFF2-40B4-BE49-F238E27FC236}">
                <a16:creationId xmlns:a16="http://schemas.microsoft.com/office/drawing/2014/main" id="{D940E12E-7C61-6548-8E7C-948D9BE9208E}"/>
              </a:ext>
            </a:extLst>
          </p:cNvPr>
          <p:cNvSpPr txBox="1">
            <a:spLocks/>
          </p:cNvSpPr>
          <p:nvPr/>
        </p:nvSpPr>
        <p:spPr>
          <a:xfrm>
            <a:off x="9269308" y="4754576"/>
            <a:ext cx="2189833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EFB518"/>
                </a:solidFill>
              </a:rPr>
              <a:t>Accent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15C519-59BD-1844-A69F-F45A1C9B5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48" y="5771503"/>
            <a:ext cx="1961857" cy="7433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91A44F-B303-ED4D-90BE-255CC75C5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295" y="5781418"/>
            <a:ext cx="1961857" cy="7433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90ED93-BE7E-8E4B-A3A9-F969B269C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413" y="5771726"/>
            <a:ext cx="1961857" cy="7433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48E77F-0267-3C4F-88CD-417E5A8F7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177" y="5772606"/>
            <a:ext cx="1957212" cy="74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0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19">
        <p:fade/>
      </p:transition>
    </mc:Choice>
    <mc:Fallback xmlns="">
      <p:transition spd="med" advTm="19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8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56" grpId="0" animBg="1"/>
      <p:bldP spid="57" grpId="0" animBg="1"/>
      <p:bldP spid="58" grpId="0" animBg="1"/>
      <p:bldP spid="59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5052FE8-2286-686E-745E-9C60C03E3B8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98811F2-61D1-B089-99A7-2E1EE4A41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B1F3B8E-4A96-ED50-9C18-D129C021ED2C}"/>
                </a:ext>
              </a:extLst>
            </p:cNvPr>
            <p:cNvSpPr txBox="1"/>
            <p:nvPr/>
          </p:nvSpPr>
          <p:spPr>
            <a:xfrm>
              <a:off x="4294065" y="6611778"/>
              <a:ext cx="36038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FE076A62-2D37-7743-A2C5-32B439D20039}"/>
              </a:ext>
            </a:extLst>
          </p:cNvPr>
          <p:cNvSpPr txBox="1">
            <a:spLocks/>
          </p:cNvSpPr>
          <p:nvPr/>
        </p:nvSpPr>
        <p:spPr>
          <a:xfrm>
            <a:off x="2723153" y="308444"/>
            <a:ext cx="6745693" cy="83401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Le mouvement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A10F33CD-480D-B141-B444-2394DC74DCA6}"/>
              </a:ext>
            </a:extLst>
          </p:cNvPr>
          <p:cNvSpPr txBox="1">
            <a:spLocks/>
          </p:cNvSpPr>
          <p:nvPr/>
        </p:nvSpPr>
        <p:spPr>
          <a:xfrm>
            <a:off x="726989" y="1450905"/>
            <a:ext cx="10738022" cy="1193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50"/>
                </a:solidFill>
              </a:rPr>
              <a:t>Le mouvement correspond à la </a:t>
            </a:r>
            <a:r>
              <a:rPr lang="fr-FR" sz="2200" b="1" i="1" dirty="0">
                <a:solidFill>
                  <a:srgbClr val="00B050"/>
                </a:solidFill>
              </a:rPr>
              <a:t>vitesse</a:t>
            </a:r>
            <a:r>
              <a:rPr lang="fr-FR" sz="2200" i="1" dirty="0">
                <a:solidFill>
                  <a:srgbClr val="00B050"/>
                </a:solidFill>
              </a:rPr>
              <a:t> du morceau.</a:t>
            </a:r>
          </a:p>
          <a:p>
            <a:pPr marL="0" indent="0" algn="ctr">
              <a:buNone/>
            </a:pPr>
            <a:r>
              <a:rPr lang="fr-FR" sz="2200" i="1" dirty="0">
                <a:solidFill>
                  <a:srgbClr val="00B050"/>
                </a:solidFill>
              </a:rPr>
              <a:t>On appelle cela </a:t>
            </a:r>
            <a:r>
              <a:rPr lang="fr-FR" sz="2200" b="1" i="1" dirty="0">
                <a:solidFill>
                  <a:srgbClr val="00B050"/>
                </a:solidFill>
              </a:rPr>
              <a:t>le tempo.</a:t>
            </a:r>
            <a:endParaRPr lang="fr-FR" sz="2200" i="1" dirty="0">
              <a:solidFill>
                <a:srgbClr val="00B05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6C4D6F2-9B1C-4445-9CBF-E7423E55C023}"/>
              </a:ext>
            </a:extLst>
          </p:cNvPr>
          <p:cNvSpPr txBox="1">
            <a:spLocks/>
          </p:cNvSpPr>
          <p:nvPr/>
        </p:nvSpPr>
        <p:spPr>
          <a:xfrm>
            <a:off x="726986" y="5011341"/>
            <a:ext cx="1476951" cy="7915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Large, lent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6FE4E132-E32C-7B43-A599-27CA639C538F}"/>
              </a:ext>
            </a:extLst>
          </p:cNvPr>
          <p:cNvSpPr txBox="1">
            <a:spLocks/>
          </p:cNvSpPr>
          <p:nvPr/>
        </p:nvSpPr>
        <p:spPr>
          <a:xfrm>
            <a:off x="2579201" y="5011341"/>
            <a:ext cx="1476951" cy="7915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Lent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14D4E3DC-16DF-C64D-BA47-4BCD59AF0E1D}"/>
              </a:ext>
            </a:extLst>
          </p:cNvPr>
          <p:cNvSpPr txBox="1">
            <a:spLocks/>
          </p:cNvSpPr>
          <p:nvPr/>
        </p:nvSpPr>
        <p:spPr>
          <a:xfrm>
            <a:off x="4431416" y="5011341"/>
            <a:ext cx="1476951" cy="7915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Lent mais allant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2C50FF74-6A84-B242-87D6-688D88497455}"/>
              </a:ext>
            </a:extLst>
          </p:cNvPr>
          <p:cNvSpPr txBox="1">
            <a:spLocks/>
          </p:cNvSpPr>
          <p:nvPr/>
        </p:nvSpPr>
        <p:spPr>
          <a:xfrm>
            <a:off x="6283631" y="5021033"/>
            <a:ext cx="1476951" cy="7915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Modéré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37C35F10-895D-594A-967F-08022CD32815}"/>
              </a:ext>
            </a:extLst>
          </p:cNvPr>
          <p:cNvSpPr txBox="1">
            <a:spLocks/>
          </p:cNvSpPr>
          <p:nvPr/>
        </p:nvSpPr>
        <p:spPr>
          <a:xfrm>
            <a:off x="8135846" y="5021033"/>
            <a:ext cx="1476951" cy="7915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Gai, vif, allègre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DAE900B9-EE25-884B-9BCB-E1AECD537F5F}"/>
              </a:ext>
            </a:extLst>
          </p:cNvPr>
          <p:cNvSpPr txBox="1">
            <a:spLocks/>
          </p:cNvSpPr>
          <p:nvPr/>
        </p:nvSpPr>
        <p:spPr>
          <a:xfrm>
            <a:off x="9988059" y="5011341"/>
            <a:ext cx="1476951" cy="79150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>
                <a:solidFill>
                  <a:schemeClr val="bg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1600" dirty="0"/>
              <a:t>Rapide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CE5B87AF-8D6D-D345-8339-64A0EE351B66}"/>
              </a:ext>
            </a:extLst>
          </p:cNvPr>
          <p:cNvSpPr txBox="1">
            <a:spLocks/>
          </p:cNvSpPr>
          <p:nvPr/>
        </p:nvSpPr>
        <p:spPr>
          <a:xfrm>
            <a:off x="726387" y="401733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00B050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87BE2D6-E107-AF4E-A157-DCC8B8AD5DE7}"/>
              </a:ext>
            </a:extLst>
          </p:cNvPr>
          <p:cNvSpPr txBox="1">
            <a:spLocks/>
          </p:cNvSpPr>
          <p:nvPr/>
        </p:nvSpPr>
        <p:spPr>
          <a:xfrm>
            <a:off x="2578602" y="401733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00B050"/>
              </a:solidFill>
            </a:endParaRP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3E1A6479-B58C-BF4A-94D9-1FFC02790D78}"/>
              </a:ext>
            </a:extLst>
          </p:cNvPr>
          <p:cNvSpPr txBox="1">
            <a:spLocks/>
          </p:cNvSpPr>
          <p:nvPr/>
        </p:nvSpPr>
        <p:spPr>
          <a:xfrm>
            <a:off x="4430817" y="401733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00B050"/>
              </a:solidFill>
            </a:endParaRP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9778FD86-164A-C34F-A35B-8086B0168197}"/>
              </a:ext>
            </a:extLst>
          </p:cNvPr>
          <p:cNvSpPr txBox="1">
            <a:spLocks/>
          </p:cNvSpPr>
          <p:nvPr/>
        </p:nvSpPr>
        <p:spPr>
          <a:xfrm>
            <a:off x="6283032" y="4027025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00B05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48DA0CC5-382E-B649-B6BB-567CECBB92AB}"/>
              </a:ext>
            </a:extLst>
          </p:cNvPr>
          <p:cNvSpPr txBox="1">
            <a:spLocks/>
          </p:cNvSpPr>
          <p:nvPr/>
        </p:nvSpPr>
        <p:spPr>
          <a:xfrm>
            <a:off x="8135247" y="4027025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00B050"/>
              </a:solidFill>
            </a:endParaRP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F67227F8-93DF-554C-8B02-04F9AAD711D8}"/>
              </a:ext>
            </a:extLst>
          </p:cNvPr>
          <p:cNvSpPr txBox="1">
            <a:spLocks/>
          </p:cNvSpPr>
          <p:nvPr/>
        </p:nvSpPr>
        <p:spPr>
          <a:xfrm>
            <a:off x="9987460" y="4017333"/>
            <a:ext cx="1476951" cy="791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600" i="1" dirty="0">
              <a:solidFill>
                <a:srgbClr val="00B05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22A10BD-30E4-6346-A681-2BFE1247D830}"/>
              </a:ext>
            </a:extLst>
          </p:cNvPr>
          <p:cNvCxnSpPr/>
          <p:nvPr/>
        </p:nvCxnSpPr>
        <p:spPr>
          <a:xfrm>
            <a:off x="726387" y="3677890"/>
            <a:ext cx="10738024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4EFA042-D0D1-DD46-B93F-F2D569DD54E5}"/>
              </a:ext>
            </a:extLst>
          </p:cNvPr>
          <p:cNvSpPr txBox="1"/>
          <p:nvPr/>
        </p:nvSpPr>
        <p:spPr>
          <a:xfrm>
            <a:off x="812783" y="3044051"/>
            <a:ext cx="65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- vite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14EF880-E981-134C-9E31-FBC6E1415865}"/>
              </a:ext>
            </a:extLst>
          </p:cNvPr>
          <p:cNvSpPr txBox="1"/>
          <p:nvPr/>
        </p:nvSpPr>
        <p:spPr>
          <a:xfrm>
            <a:off x="10726535" y="3052871"/>
            <a:ext cx="69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+ vite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9D61BB-954C-5C49-90D9-A58B57744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14" y="4238629"/>
            <a:ext cx="914400" cy="3683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1D6542-DFB6-BA43-BFE9-9FA6FC21A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3153" y="4242363"/>
            <a:ext cx="1168400" cy="368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AB44C4-9F9C-EE4B-AFB9-8E4594CB9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940" y="4244581"/>
            <a:ext cx="1320800" cy="342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C99E08-7C96-E84F-A0FA-5E116A9D1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4043" y="4191839"/>
            <a:ext cx="1397943" cy="4097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6414B3-D968-BD4F-857A-64F5096FA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9846" y="4197187"/>
            <a:ext cx="1168400" cy="431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4EB3A3-30B1-6C4A-A386-6D3C7FC9C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7935" y="4216237"/>
            <a:ext cx="1016000" cy="393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7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19">
        <p:fade/>
      </p:transition>
    </mc:Choice>
    <mc:Fallback xmlns="">
      <p:transition spd="med" advTm="19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9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81F31-97E4-A8F2-B88D-D260EAE0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7B5BD81-1B48-5079-76C1-F98C2E7F8B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A57924DA-A2AA-F0AF-0165-70D9928ECCB0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Les termes italiens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4BB1BF-CB88-FE37-D533-4FE222A46DE8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10025F4-DBBA-5664-AB2E-8A062DA0CFDB}"/>
              </a:ext>
            </a:extLst>
          </p:cNvPr>
          <p:cNvSpPr txBox="1">
            <a:spLocks/>
          </p:cNvSpPr>
          <p:nvPr/>
        </p:nvSpPr>
        <p:spPr>
          <a:xfrm>
            <a:off x="309717" y="229266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Maestoso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7B651A06-26EB-8D24-FBB0-560E2FC5B446}"/>
              </a:ext>
            </a:extLst>
          </p:cNvPr>
          <p:cNvSpPr txBox="1">
            <a:spLocks/>
          </p:cNvSpPr>
          <p:nvPr/>
        </p:nvSpPr>
        <p:spPr>
          <a:xfrm>
            <a:off x="3207055" y="229266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E3AA00"/>
                </a:solidFill>
              </a:rPr>
              <a:t>Majestueux</a:t>
            </a:r>
            <a:endParaRPr lang="fr-FR" sz="2200" u="sng" dirty="0">
              <a:solidFill>
                <a:srgbClr val="E3AA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D763A18-B7E0-2866-BB2E-1C7949630CB2}"/>
              </a:ext>
            </a:extLst>
          </p:cNvPr>
          <p:cNvSpPr txBox="1">
            <a:spLocks/>
          </p:cNvSpPr>
          <p:nvPr/>
        </p:nvSpPr>
        <p:spPr>
          <a:xfrm>
            <a:off x="309717" y="3696395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i="1" dirty="0">
                <a:solidFill>
                  <a:schemeClr val="bg1"/>
                </a:solidFill>
              </a:rPr>
              <a:t>Agitato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EC9337C-C2B9-A2B9-8590-1E969E9E25D1}"/>
              </a:ext>
            </a:extLst>
          </p:cNvPr>
          <p:cNvSpPr txBox="1">
            <a:spLocks/>
          </p:cNvSpPr>
          <p:nvPr/>
        </p:nvSpPr>
        <p:spPr>
          <a:xfrm>
            <a:off x="3207055" y="3696395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E3AA00"/>
                </a:solidFill>
              </a:rPr>
              <a:t>Agité</a:t>
            </a:r>
            <a:endParaRPr lang="fr-FR" sz="2200" u="sng" dirty="0">
              <a:solidFill>
                <a:srgbClr val="E3AA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B3A53057-8959-CCAB-8A1D-A072CD7050B1}"/>
              </a:ext>
            </a:extLst>
          </p:cNvPr>
          <p:cNvSpPr txBox="1">
            <a:spLocks/>
          </p:cNvSpPr>
          <p:nvPr/>
        </p:nvSpPr>
        <p:spPr>
          <a:xfrm>
            <a:off x="6264885" y="299453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i="1" dirty="0" err="1">
                <a:solidFill>
                  <a:schemeClr val="bg1"/>
                </a:solidFill>
              </a:rPr>
              <a:t>Graciozo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4EDF8EAE-6C9B-3869-113A-2A638CAAF975}"/>
              </a:ext>
            </a:extLst>
          </p:cNvPr>
          <p:cNvSpPr txBox="1">
            <a:spLocks/>
          </p:cNvSpPr>
          <p:nvPr/>
        </p:nvSpPr>
        <p:spPr>
          <a:xfrm>
            <a:off x="9162223" y="299453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E3AA00"/>
                </a:solidFill>
              </a:rPr>
              <a:t>Gracieux</a:t>
            </a:r>
            <a:endParaRPr lang="fr-FR" sz="2200" u="sng" dirty="0">
              <a:solidFill>
                <a:srgbClr val="E3AA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2FBCD6B-98A9-11E7-5371-853B978807DB}"/>
              </a:ext>
            </a:extLst>
          </p:cNvPr>
          <p:cNvSpPr txBox="1">
            <a:spLocks/>
          </p:cNvSpPr>
          <p:nvPr/>
        </p:nvSpPr>
        <p:spPr>
          <a:xfrm>
            <a:off x="6264885" y="4398256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i="1" dirty="0">
                <a:solidFill>
                  <a:schemeClr val="bg1"/>
                </a:solidFill>
              </a:rPr>
              <a:t>Con spirit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AEC56A32-04DB-D1DE-6F84-AA1532F5A0FE}"/>
              </a:ext>
            </a:extLst>
          </p:cNvPr>
          <p:cNvSpPr txBox="1">
            <a:spLocks/>
          </p:cNvSpPr>
          <p:nvPr/>
        </p:nvSpPr>
        <p:spPr>
          <a:xfrm>
            <a:off x="9162223" y="4398256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E3AA00"/>
                </a:solidFill>
              </a:rPr>
              <a:t>Avec esprit</a:t>
            </a:r>
            <a:endParaRPr lang="fr-FR" sz="2200" u="sng" dirty="0">
              <a:solidFill>
                <a:srgbClr val="E3AA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7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2 dans 2/4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2 temps par mesure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822762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4 dans 2/4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8227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L’unité de temps, la noire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09112BC-F94C-617A-7FFE-59DA51DADEBC}"/>
              </a:ext>
            </a:extLst>
          </p:cNvPr>
          <p:cNvSpPr txBox="1">
            <a:spLocks/>
          </p:cNvSpPr>
          <p:nvPr/>
        </p:nvSpPr>
        <p:spPr>
          <a:xfrm>
            <a:off x="833117" y="3130025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 morceau est-il en anacrouse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FDAECE-C6AD-F5E1-EDCD-62E2CF1465C7}"/>
              </a:ext>
            </a:extLst>
          </p:cNvPr>
          <p:cNvSpPr txBox="1">
            <a:spLocks/>
          </p:cNvSpPr>
          <p:nvPr/>
        </p:nvSpPr>
        <p:spPr>
          <a:xfrm>
            <a:off x="6264884" y="313002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Non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7A9F3D-3948-728E-B8A4-377FBD9156C6}"/>
              </a:ext>
            </a:extLst>
          </p:cNvPr>
          <p:cNvSpPr txBox="1">
            <a:spLocks/>
          </p:cNvSpPr>
          <p:nvPr/>
        </p:nvSpPr>
        <p:spPr>
          <a:xfrm>
            <a:off x="833117" y="4437288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qu’une anacrouse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77CF168-D1E5-1263-7529-C1C3EAD3E2C0}"/>
              </a:ext>
            </a:extLst>
          </p:cNvPr>
          <p:cNvSpPr txBox="1">
            <a:spLocks/>
          </p:cNvSpPr>
          <p:nvPr/>
        </p:nvSpPr>
        <p:spPr>
          <a:xfrm>
            <a:off x="6264884" y="443728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Première mesure incomplète</a:t>
            </a:r>
            <a:endParaRPr lang="fr-FR" sz="2200" u="sng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9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0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C1536-FE05-204D-9147-CF178ADD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BBB9E2-EE5A-5E6F-8105-37B00D1C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54BFD61-9208-2DE2-3F10-6A58CB99DE86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190D80-51FA-ED93-6DE7-7AFB03635932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Intervalle A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6E708CF-7DFD-34D8-7876-890EF0A7B265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Quinte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591E871-5B86-BD8B-185B-366141904015}"/>
              </a:ext>
            </a:extLst>
          </p:cNvPr>
          <p:cNvSpPr txBox="1"/>
          <p:nvPr/>
        </p:nvSpPr>
        <p:spPr>
          <a:xfrm>
            <a:off x="4294066" y="6611779"/>
            <a:ext cx="3603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0BAFB38-3EF4-6DFC-40F7-D25471C7FE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11700" y="1545028"/>
            <a:ext cx="2768600" cy="1320800"/>
          </a:xfrm>
          <a:prstGeom prst="rect">
            <a:avLst/>
          </a:prstGeom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8C4E002-DC49-2E12-92CF-9F0E128E8399}"/>
              </a:ext>
            </a:extLst>
          </p:cNvPr>
          <p:cNvSpPr txBox="1">
            <a:spLocks/>
          </p:cNvSpPr>
          <p:nvPr/>
        </p:nvSpPr>
        <p:spPr>
          <a:xfrm>
            <a:off x="833117" y="3639202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Actuellement, toutes les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QUARTES, QUINTES, OCTAVES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sont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 JUSTES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01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591</Words>
  <Application>Microsoft Macintosh PowerPoint</Application>
  <PresentationFormat>Grand écran</PresentationFormat>
  <Paragraphs>182</Paragraphs>
  <Slides>27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Thème Office</vt:lpstr>
      <vt:lpstr>Théorie   Questionnaire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Tommy DESCAMPS</dc:creator>
  <cp:lastModifiedBy>Tommy DESCAMPS</cp:lastModifiedBy>
  <cp:revision>11</cp:revision>
  <dcterms:created xsi:type="dcterms:W3CDTF">2024-10-01T21:19:18Z</dcterms:created>
  <dcterms:modified xsi:type="dcterms:W3CDTF">2025-10-06T20:30:04Z</dcterms:modified>
</cp:coreProperties>
</file>