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636" r:id="rId3"/>
    <p:sldId id="637" r:id="rId4"/>
    <p:sldId id="638" r:id="rId5"/>
    <p:sldId id="639" r:id="rId6"/>
    <p:sldId id="530" r:id="rId7"/>
    <p:sldId id="535" r:id="rId8"/>
    <p:sldId id="630" r:id="rId9"/>
    <p:sldId id="631" r:id="rId10"/>
    <p:sldId id="633" r:id="rId11"/>
    <p:sldId id="641" r:id="rId12"/>
    <p:sldId id="640" r:id="rId13"/>
    <p:sldId id="644" r:id="rId14"/>
    <p:sldId id="643" r:id="rId15"/>
    <p:sldId id="645" r:id="rId16"/>
    <p:sldId id="646" r:id="rId17"/>
    <p:sldId id="647" r:id="rId18"/>
    <p:sldId id="629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A311"/>
    <a:srgbClr val="A07400"/>
    <a:srgbClr val="7030A0"/>
    <a:srgbClr val="75AB42"/>
    <a:srgbClr val="00E16C"/>
    <a:srgbClr val="E7E5E5"/>
    <a:srgbClr val="426EBE"/>
    <a:srgbClr val="426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37"/>
    <p:restoredTop sz="93879"/>
  </p:normalViewPr>
  <p:slideViewPr>
    <p:cSldViewPr snapToGrid="0" snapToObjects="1">
      <p:cViewPr varScale="1">
        <p:scale>
          <a:sx n="100" d="100"/>
          <a:sy n="100" d="100"/>
        </p:scale>
        <p:origin x="19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F45F9-2673-8049-B93C-DB5643E99096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B2960-0829-D14D-B9B6-3B5ABF2647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641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544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244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992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244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60028-D73B-37F7-A240-4A19FAAEA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09771ED-F891-694D-7DC8-2AAF18065B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F0628D-F892-F9C7-A669-1FA7E7576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FD8864-C8E4-769E-FA1F-77A4911B4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539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7AA55-DB9E-A39B-DED2-CAF2888D4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9F74608-2264-7DC0-E091-34CE9C4E0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80482A-05C8-B94E-0803-CDBA08AB6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E5F0A3-750A-197B-01A0-6DE837CF30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6697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60E3D-207D-6222-60DB-1CEE9F007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04ABDCC-5FA1-865C-C27A-58AEEC85E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55BA56-1C10-5634-3958-692586780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03F80F-7771-6030-C833-7FB4D95DC9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213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4AEAA-1534-B53A-3B14-9BAD6AECD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25ED391-3B9D-189B-4797-40DC0CF45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994227C-4C38-E231-BC75-7AD2855FB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008ADD4-5E36-B44A-8F61-4210D06E56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2553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868A8-7031-DBF8-7153-E59E8FAF1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A23D582-4300-56B3-83C8-5CF9CAE49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3F28EC-F929-CE8B-4E50-3E80F9874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47BEFE-BA8D-EB56-D842-01D6B1267E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78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213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078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538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369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334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287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959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95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B2960-0829-D14D-B9B6-3B5ABF2647A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884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F196CB-CE32-424C-BB4B-BF1CA32DBE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B5D64B-1B8C-6442-AFD7-7A8BC7926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D8A8E9-D9F8-0E4D-BA3C-256E2CB45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2780D1-919F-AF4B-9073-E864FD26B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E7E831-041B-F945-9C55-2A068692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619BCB-8FC3-5B4C-B8A7-14D7D8CC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5634FBF-CD29-B84E-ACEC-C9FBED82E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748816-D2F0-3047-9E7C-5D402F93D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62B36-B3E0-304D-A359-74EF18E57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4CB27D-54FC-E548-949F-5753B61C2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0899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DAD96E8-1CBB-E64C-B200-02D071897A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179986-A7DF-CB47-A626-5D08A0C9BE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CA008F-B604-F14E-91AA-B11BB20B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1586E0-3703-2346-85F1-A7DCCE583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6DECA3-0E72-AA48-A0DF-28CF3894A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1536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4830DD-81DE-0542-96BC-6917C5F25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9231F8-C264-EC40-AC50-CEE6BAA750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9900A2-5579-F844-BE21-8D59BFFF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B310C4-8852-714C-AB6A-08C1A5389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7059DC-2FD5-7243-A41C-1EBF855E4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943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997DD5-2B04-DD49-8472-EAFEC6D8E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2976FF-75D6-1041-9E4F-A7372C8C0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5F48EF-B64E-8847-9BD6-0C020F93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EF3C12-0928-FB4A-8E36-A64BC7C7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A465E2-4AF3-B54F-B903-51F560AC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834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06F857-8566-3E4D-917B-89767810C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0A0AC1-A43D-6D49-9A53-56A5CFF5D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C3A5FC-C93C-0949-8C44-BF49051A3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D6E3B8-EF94-3243-AE0F-626441D68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A33961B-E113-5B43-8EF9-0D4F28F5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D800936-33D5-1349-B3F2-121EE46A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386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789568-2834-0340-8181-45646CBA0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4B1790-3BF3-C44A-9280-203D2AD50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0A15E5-69B9-1245-A1DA-D63B482BB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5D7A2C-39DF-DA49-A246-D712BE8F1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DBEB3AB-EF1B-2E41-8E21-88673B041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1296AF3-7058-3D48-AE7F-F4041BE7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65FB748-A307-764A-B557-E20DD6A43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264C85-404D-2D43-A751-4451C74D7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302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C4E78-4926-0549-8EAE-7205DE2FB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9727C0-A1C6-304F-B128-CCF763D11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47D1424-63CB-7E4A-BFDA-874BAD69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FB6826A-2189-4B4E-AE63-F356925D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82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73CFEA6-0266-B348-9B29-D702411FF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4220E9B-831A-534C-A992-E00435698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8C995F-16B5-BF45-828B-16407DAA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46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1B156-9CD7-D54A-BBBB-0D0F6019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BCA046-6146-9D4B-A8F7-39A6DC947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3B4C8E-514A-3045-A42A-2EB952BAD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A32B9E7-6F43-744F-A3D9-460E14347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C358D4A-4825-7D4E-8025-ACC00336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30B8C3-B304-B346-A5EC-1FF188CF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5642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0AD5D6-5F9C-014B-B96D-B8FAD34C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A9D8C3A-EE08-5A46-8035-259BEB7A4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BA78A6-3E5E-B543-B05D-59CB078F4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851CAE-DA6B-1B4F-AA61-1BB45B5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98CA2D9-4F3D-744B-93F0-25E0454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51BFC3-40BE-EA42-A6D4-02BF92E9E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27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61A370B-EC8F-5346-BE81-A7E445109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BD07D8-0E5B-AE4C-9300-B667A290F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56F7AC-5518-A74B-98F8-4FE2013A52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88722-9192-0749-B51C-ADB21846583E}" type="datetimeFigureOut">
              <a:rPr lang="fr-FR" smtClean="0"/>
              <a:t>03/11/2025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5C59BA-FF6E-1440-9A10-70B9C3C30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20D8B0-D7A8-8F42-AAC0-550A70499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ECEEF-145C-AC45-9A3D-0D321FAA37A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78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1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8.pn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1E8478AD-D5B4-A839-77AA-0A05457BCFA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" y="152400"/>
            <a:chExt cx="12192000" cy="68580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15C65973-A0A1-0FB2-C9D1-7C5B2C4A06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1039" b="29165"/>
            <a:stretch/>
          </p:blipFill>
          <p:spPr>
            <a:xfrm>
              <a:off x="152400" y="152400"/>
              <a:ext cx="12192000" cy="685800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4791B28-6B5F-5A9F-B1AC-7BCD65583B63}"/>
                </a:ext>
              </a:extLst>
            </p:cNvPr>
            <p:cNvSpPr txBox="1"/>
            <p:nvPr/>
          </p:nvSpPr>
          <p:spPr>
            <a:xfrm>
              <a:off x="8786625" y="6364069"/>
              <a:ext cx="2106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© Editions Tommy DESCAMPS</a:t>
              </a:r>
            </a:p>
            <a:p>
              <a:pPr algn="ctr"/>
              <a:r>
                <a:rPr lang="fr-FR" sz="1200" b="1" dirty="0"/>
                <a:t>Tous droits réservés</a:t>
              </a:r>
            </a:p>
            <a:p>
              <a:pPr algn="ctr"/>
              <a:r>
                <a:rPr lang="fr-FR" sz="1200" b="1" dirty="0"/>
                <a:t> 2025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A532359D-FC4B-744F-8887-0A8435DEF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9109" y="462013"/>
            <a:ext cx="3537084" cy="4514248"/>
          </a:xfrm>
        </p:spPr>
        <p:txBody>
          <a:bodyPr anchor="ctr">
            <a:normAutofit/>
          </a:bodyPr>
          <a:lstStyle/>
          <a:p>
            <a:r>
              <a:rPr lang="fr-FR" sz="4000" dirty="0"/>
              <a:t>Théorie</a:t>
            </a:r>
            <a:br>
              <a:rPr lang="fr-FR" sz="4000" dirty="0"/>
            </a:br>
            <a:br>
              <a:rPr lang="fr-FR" sz="4000" dirty="0"/>
            </a:br>
            <a:br>
              <a:rPr lang="fr-FR" sz="4000" dirty="0"/>
            </a:br>
            <a:r>
              <a:rPr lang="fr-FR" sz="4000" dirty="0"/>
              <a:t>Analyse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7C402CEC-3E4A-C842-97D6-C4A09C99B6B8}"/>
              </a:ext>
            </a:extLst>
          </p:cNvPr>
          <p:cNvSpPr txBox="1">
            <a:spLocks/>
          </p:cNvSpPr>
          <p:nvPr/>
        </p:nvSpPr>
        <p:spPr>
          <a:xfrm>
            <a:off x="5238065" y="3794550"/>
            <a:ext cx="9144000" cy="10101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6887028-F83B-D344-A6D7-B2E4B5C38D43}"/>
              </a:ext>
            </a:extLst>
          </p:cNvPr>
          <p:cNvSpPr txBox="1">
            <a:spLocks/>
          </p:cNvSpPr>
          <p:nvPr/>
        </p:nvSpPr>
        <p:spPr>
          <a:xfrm>
            <a:off x="5115302" y="3583215"/>
            <a:ext cx="9144000" cy="3462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000" dirty="0"/>
              <a:t>Niveau 5</a:t>
            </a:r>
          </a:p>
          <a:p>
            <a:r>
              <a:rPr lang="fr-FR" sz="3000" dirty="0"/>
              <a:t>Analyse</a:t>
            </a:r>
          </a:p>
          <a:p>
            <a:r>
              <a:rPr lang="fr-FR" sz="3000" dirty="0"/>
              <a:t>VIVALDI, Les 4 saisons</a:t>
            </a:r>
          </a:p>
        </p:txBody>
      </p:sp>
    </p:spTree>
    <p:extLst>
      <p:ext uri="{BB962C8B-B14F-4D97-AF65-F5344CB8AC3E}">
        <p14:creationId xmlns:p14="http://schemas.microsoft.com/office/powerpoint/2010/main" val="25369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26">
        <p:fade/>
      </p:transition>
    </mc:Choice>
    <mc:Fallback xmlns="">
      <p:transition spd="med" advTm="342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Entoure des syncopes en vert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B050"/>
                </a:solidFill>
              </a:rPr>
              <a:t>Mesures 7-8-9-11</a:t>
            </a:r>
            <a:endParaRPr lang="fr-FR" sz="2200" u="sng" dirty="0">
              <a:solidFill>
                <a:srgbClr val="00B05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BA00ECA-D086-5023-C123-44344305743B}"/>
              </a:ext>
            </a:extLst>
          </p:cNvPr>
          <p:cNvSpPr txBox="1">
            <a:spLocks/>
          </p:cNvSpPr>
          <p:nvPr/>
        </p:nvSpPr>
        <p:spPr>
          <a:xfrm>
            <a:off x="833117" y="1361243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Entoure des contretemps en rouge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56A89C9-0FEC-35BA-76C7-9A9F3F037699}"/>
              </a:ext>
            </a:extLst>
          </p:cNvPr>
          <p:cNvSpPr txBox="1">
            <a:spLocks/>
          </p:cNvSpPr>
          <p:nvPr/>
        </p:nvSpPr>
        <p:spPr>
          <a:xfrm>
            <a:off x="6264885" y="1361244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0000"/>
                </a:solidFill>
              </a:rPr>
              <a:t>Mesures 6-10</a:t>
            </a:r>
            <a:endParaRPr lang="fr-FR" sz="2200" u="sng" dirty="0">
              <a:solidFill>
                <a:srgbClr val="FF0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92CCF9E-2B05-5E91-683E-33D56C68F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89" y="2115238"/>
            <a:ext cx="7289422" cy="4496540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C4685455-8411-3B54-9D41-F0BFA65EAB42}"/>
              </a:ext>
            </a:extLst>
          </p:cNvPr>
          <p:cNvSpPr/>
          <p:nvPr/>
        </p:nvSpPr>
        <p:spPr>
          <a:xfrm>
            <a:off x="4270917" y="4003212"/>
            <a:ext cx="1092819" cy="82526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B6F53AB-B219-3C53-F106-AB3C2DEACA55}"/>
              </a:ext>
            </a:extLst>
          </p:cNvPr>
          <p:cNvSpPr/>
          <p:nvPr/>
        </p:nvSpPr>
        <p:spPr>
          <a:xfrm>
            <a:off x="6636955" y="4003212"/>
            <a:ext cx="912422" cy="82526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41C0C24-DA76-E4FE-0E4F-0D670E1FD6DC}"/>
              </a:ext>
            </a:extLst>
          </p:cNvPr>
          <p:cNvSpPr/>
          <p:nvPr/>
        </p:nvSpPr>
        <p:spPr>
          <a:xfrm>
            <a:off x="7682203" y="4003212"/>
            <a:ext cx="912422" cy="82526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6E7BB59-7CD2-DF37-6B33-EE67BC25B23F}"/>
              </a:ext>
            </a:extLst>
          </p:cNvPr>
          <p:cNvSpPr/>
          <p:nvPr/>
        </p:nvSpPr>
        <p:spPr>
          <a:xfrm>
            <a:off x="6440699" y="4894862"/>
            <a:ext cx="1241503" cy="82526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150CAA9-0D7F-20AD-1AD9-CBEA4217D9F5}"/>
              </a:ext>
            </a:extLst>
          </p:cNvPr>
          <p:cNvSpPr/>
          <p:nvPr/>
        </p:nvSpPr>
        <p:spPr>
          <a:xfrm>
            <a:off x="3084184" y="5786512"/>
            <a:ext cx="1521270" cy="82526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897516C-8887-A78D-5BEF-11B663858833}"/>
              </a:ext>
            </a:extLst>
          </p:cNvPr>
          <p:cNvSpPr/>
          <p:nvPr/>
        </p:nvSpPr>
        <p:spPr>
          <a:xfrm>
            <a:off x="4743615" y="5749788"/>
            <a:ext cx="1521270" cy="82526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6085E49-751F-1DE2-6B7D-0EE1E33324DF}"/>
              </a:ext>
            </a:extLst>
          </p:cNvPr>
          <p:cNvSpPr/>
          <p:nvPr/>
        </p:nvSpPr>
        <p:spPr>
          <a:xfrm>
            <a:off x="8991405" y="3284922"/>
            <a:ext cx="749306" cy="8252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AF54E139-F411-7370-1E86-F7BC662335EE}"/>
              </a:ext>
            </a:extLst>
          </p:cNvPr>
          <p:cNvSpPr/>
          <p:nvPr/>
        </p:nvSpPr>
        <p:spPr>
          <a:xfrm>
            <a:off x="3696688" y="4961246"/>
            <a:ext cx="749306" cy="8252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557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8D411D1-B3DA-96B1-5020-61D315F99927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0-1 (mi-sol)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Majeure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A1E688-5D11-8E38-283D-9A43E42E7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00" y="1506928"/>
            <a:ext cx="3810000" cy="1320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F38BD4D-5D42-ED14-F2BA-15CBB27A6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5600" y="1506928"/>
            <a:ext cx="3860800" cy="1320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E1C870-E47E-82C3-29B7-63DB2BA015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5600" y="1506928"/>
            <a:ext cx="3860800" cy="1320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BD65682-46D0-11D3-02EA-F3C3E4E41F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5600" y="1506928"/>
            <a:ext cx="3860800" cy="13208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850B107-34CA-E4FE-46AB-782AA65F143F}"/>
              </a:ext>
            </a:extLst>
          </p:cNvPr>
          <p:cNvSpPr txBox="1"/>
          <p:nvPr/>
        </p:nvSpPr>
        <p:spPr>
          <a:xfrm>
            <a:off x="12356757" y="6376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4A7DD909-95DB-F491-481A-38A3294166B2}"/>
              </a:ext>
            </a:extLst>
          </p:cNvPr>
          <p:cNvSpPr txBox="1">
            <a:spLocks/>
          </p:cNvSpPr>
          <p:nvPr/>
        </p:nvSpPr>
        <p:spPr>
          <a:xfrm>
            <a:off x="833117" y="3600000"/>
            <a:ext cx="10526283" cy="2063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mineure : ½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Majeure : 1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mineure : 1,5 tons</a:t>
            </a:r>
          </a:p>
          <a:p>
            <a:pPr marL="0" indent="0" algn="ctr">
              <a:buNone/>
            </a:pP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Tierce Majeure : 2 tons</a:t>
            </a:r>
            <a:endParaRPr lang="fr-F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45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1 : mi-si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Quinte Juste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76620" y="6611779"/>
            <a:ext cx="3438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0BA6691-A23C-CAB0-D2D1-18D51FD8FC89}"/>
              </a:ext>
            </a:extLst>
          </p:cNvPr>
          <p:cNvSpPr txBox="1">
            <a:spLocks/>
          </p:cNvSpPr>
          <p:nvPr/>
        </p:nvSpPr>
        <p:spPr>
          <a:xfrm>
            <a:off x="833117" y="3600000"/>
            <a:ext cx="10526798" cy="20287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Toutes les quartes, quintes et octaves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sont </a:t>
            </a: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JUSTES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B3D25109-BF82-BE82-2E62-EE5FB70EABFF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14D4E71-2185-715D-C083-37112D8C9A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18000" y="1506928"/>
            <a:ext cx="3556000" cy="13208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CF4040-CAB1-95EE-9AAE-C5297832550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318000" y="1506928"/>
            <a:ext cx="3556000" cy="132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6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E7823-929C-C9A6-52D4-F107CFA99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94AFC1-3F63-356A-1129-2579503182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E4384C-ED78-0615-4F31-7435C1E022B6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3 : si-mi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18F51F8-B730-4B6D-4E4D-315EBE795069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Quarte Juste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61358B9-108E-1600-5929-0201E9123BFE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F17AA6B-7B51-5353-4453-BE3B1407D585}"/>
              </a:ext>
            </a:extLst>
          </p:cNvPr>
          <p:cNvSpPr txBox="1">
            <a:spLocks/>
          </p:cNvSpPr>
          <p:nvPr/>
        </p:nvSpPr>
        <p:spPr>
          <a:xfrm>
            <a:off x="833117" y="3600000"/>
            <a:ext cx="10526798" cy="20287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Toutes les quartes, quintes et octaves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sont </a:t>
            </a: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JUSTES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E9BA33FF-66BE-0AE6-F635-B2E98D663311}"/>
              </a:ext>
            </a:extLst>
          </p:cNvPr>
          <p:cNvSpPr txBox="1">
            <a:spLocks/>
          </p:cNvSpPr>
          <p:nvPr/>
        </p:nvSpPr>
        <p:spPr>
          <a:xfrm>
            <a:off x="3523342" y="1406261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11E52F3-EFED-749E-51CF-91826587C3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18000" y="1515796"/>
            <a:ext cx="3556000" cy="13208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70A989-F8FF-15C2-5F37-B0D0D7943B5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318000" y="1515796"/>
            <a:ext cx="3556000" cy="132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107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57">
        <p:fade/>
      </p:transition>
    </mc:Choice>
    <mc:Fallback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BA1A1-3EFE-D361-1B38-F4DA48FC2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28406EB-33C8-6DE0-F0F9-5CF72A4DB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A5F48BD0-F8D1-276D-B8A7-B60FFCB59F77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DC8E9BF-8DDC-6182-B216-37C73F4F7D12}"/>
              </a:ext>
            </a:extLst>
          </p:cNvPr>
          <p:cNvSpPr txBox="1"/>
          <p:nvPr/>
        </p:nvSpPr>
        <p:spPr>
          <a:xfrm>
            <a:off x="12356757" y="6376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5297645-0F3E-869E-7C94-1ACE909C393E}"/>
              </a:ext>
            </a:extLst>
          </p:cNvPr>
          <p:cNvSpPr txBox="1">
            <a:spLocks/>
          </p:cNvSpPr>
          <p:nvPr/>
        </p:nvSpPr>
        <p:spPr>
          <a:xfrm>
            <a:off x="3548225" y="1412756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040AE8F-3B3E-7CBD-71DE-1658C4664904}"/>
              </a:ext>
            </a:extLst>
          </p:cNvPr>
          <p:cNvSpPr txBox="1">
            <a:spLocks/>
          </p:cNvSpPr>
          <p:nvPr/>
        </p:nvSpPr>
        <p:spPr>
          <a:xfrm>
            <a:off x="832600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5 (sol-fa)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45FE626-2B4D-23FD-A722-40AAF4781E4D}"/>
              </a:ext>
            </a:extLst>
          </p:cNvPr>
          <p:cNvSpPr txBox="1">
            <a:spLocks/>
          </p:cNvSpPr>
          <p:nvPr/>
        </p:nvSpPr>
        <p:spPr>
          <a:xfrm>
            <a:off x="6264368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Majeure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45DFA8C-FEE6-05F5-A730-9DF3273C58D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46083" y="1592862"/>
            <a:ext cx="3200400" cy="118872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8D9EDCD-88E5-E58B-C0F1-8491B6D89D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46083" y="1592862"/>
            <a:ext cx="3200400" cy="118872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0C474AE-2375-E60E-6482-48E6719E22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46083" y="1592862"/>
            <a:ext cx="3200400" cy="1188720"/>
          </a:xfrm>
          <a:prstGeom prst="rect">
            <a:avLst/>
          </a:prstGeom>
        </p:spPr>
      </p:pic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AE38969A-E4EC-7369-D397-FBF8B8627282}"/>
              </a:ext>
            </a:extLst>
          </p:cNvPr>
          <p:cNvSpPr txBox="1">
            <a:spLocks/>
          </p:cNvSpPr>
          <p:nvPr/>
        </p:nvSpPr>
        <p:spPr>
          <a:xfrm>
            <a:off x="833117" y="3600000"/>
            <a:ext cx="10526283" cy="2063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mineure : ½ ton</a:t>
            </a:r>
          </a:p>
          <a:p>
            <a:pPr marL="0" indent="0" algn="ctr">
              <a:buNone/>
            </a:pP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Seconde Majeure : 1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mineure : 1,5 tons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Majeure : 2 tons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12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57">
        <p:fade/>
      </p:transition>
    </mc:Choice>
    <mc:Fallback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F24E2-9E60-9192-3129-8BD4082E1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1994959-ECB2-C23C-32EF-42E100B4F4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A6FBE247-B201-BBAE-B276-3F79E11C9511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140D41A-C98D-6A9D-3140-14F5F7529680}"/>
              </a:ext>
            </a:extLst>
          </p:cNvPr>
          <p:cNvSpPr txBox="1"/>
          <p:nvPr/>
        </p:nvSpPr>
        <p:spPr>
          <a:xfrm>
            <a:off x="12356757" y="6376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8F568718-54E4-F0AA-C251-6A1F9ED3E21A}"/>
              </a:ext>
            </a:extLst>
          </p:cNvPr>
          <p:cNvSpPr txBox="1">
            <a:spLocks/>
          </p:cNvSpPr>
          <p:nvPr/>
        </p:nvSpPr>
        <p:spPr>
          <a:xfrm>
            <a:off x="3548225" y="1412756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7A8B208-6658-819A-AA3F-43228F54B75A}"/>
              </a:ext>
            </a:extLst>
          </p:cNvPr>
          <p:cNvSpPr txBox="1">
            <a:spLocks/>
          </p:cNvSpPr>
          <p:nvPr/>
        </p:nvSpPr>
        <p:spPr>
          <a:xfrm>
            <a:off x="832600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7 (do-si)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6A19F63F-64D3-2A06-828F-AF66C565A20D}"/>
              </a:ext>
            </a:extLst>
          </p:cNvPr>
          <p:cNvSpPr txBox="1">
            <a:spLocks/>
          </p:cNvSpPr>
          <p:nvPr/>
        </p:nvSpPr>
        <p:spPr>
          <a:xfrm>
            <a:off x="6264368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Majeure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EE58F34-3465-F6ED-B2C9-8432CAD46A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76275" y="1592862"/>
            <a:ext cx="3140015" cy="118872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192D068-1110-5292-8744-12BD10EC27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76275" y="1592862"/>
            <a:ext cx="3140015" cy="118872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7C4F0D2-9B08-132D-87F4-DACD8A90B2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76275" y="1592862"/>
            <a:ext cx="3140015" cy="1188720"/>
          </a:xfrm>
          <a:prstGeom prst="rect">
            <a:avLst/>
          </a:prstGeom>
        </p:spPr>
      </p:pic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F910172D-2415-A042-7407-3E1FC2A5E151}"/>
              </a:ext>
            </a:extLst>
          </p:cNvPr>
          <p:cNvSpPr txBox="1">
            <a:spLocks/>
          </p:cNvSpPr>
          <p:nvPr/>
        </p:nvSpPr>
        <p:spPr>
          <a:xfrm>
            <a:off x="833117" y="3600000"/>
            <a:ext cx="10526283" cy="2063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mineure : ½ ton</a:t>
            </a:r>
          </a:p>
          <a:p>
            <a:pPr marL="0" indent="0" algn="ctr">
              <a:buNone/>
            </a:pP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Seconde Majeure : 1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mineure : 1,5 tons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Majeure : 2 tons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199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57">
        <p:fade/>
      </p:transition>
    </mc:Choice>
    <mc:Fallback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E666B-0778-8CA6-C4A7-05C857738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F882AFE-C157-A5A4-03DE-ED43F72F6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670EE0F8-905C-1D43-2C5F-FF47CDEB1B3C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1AAE8DF-30A0-EC9A-EC4C-D4D0BC65B14A}"/>
              </a:ext>
            </a:extLst>
          </p:cNvPr>
          <p:cNvSpPr txBox="1"/>
          <p:nvPr/>
        </p:nvSpPr>
        <p:spPr>
          <a:xfrm>
            <a:off x="12356757" y="6376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049626F-4DE5-D66E-B6D6-2CDABD31BAA5}"/>
              </a:ext>
            </a:extLst>
          </p:cNvPr>
          <p:cNvSpPr txBox="1">
            <a:spLocks/>
          </p:cNvSpPr>
          <p:nvPr/>
        </p:nvSpPr>
        <p:spPr>
          <a:xfrm>
            <a:off x="3548225" y="1412756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4D5717C-F4B5-43D4-094B-098EBE096961}"/>
              </a:ext>
            </a:extLst>
          </p:cNvPr>
          <p:cNvSpPr txBox="1">
            <a:spLocks/>
          </p:cNvSpPr>
          <p:nvPr/>
        </p:nvSpPr>
        <p:spPr>
          <a:xfrm>
            <a:off x="832600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7 (do-si)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DF7443C-F562-8629-BE0E-E757F23E8D16}"/>
              </a:ext>
            </a:extLst>
          </p:cNvPr>
          <p:cNvSpPr txBox="1">
            <a:spLocks/>
          </p:cNvSpPr>
          <p:nvPr/>
        </p:nvSpPr>
        <p:spPr>
          <a:xfrm>
            <a:off x="6264368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mineure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73FA911-C3D2-5B49-34CA-B494FC2A10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76275" y="1604076"/>
            <a:ext cx="3140015" cy="116629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F130511-8460-4CEA-4364-51C03F4BCC3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76275" y="1604076"/>
            <a:ext cx="3140015" cy="116629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F5BFC42-8C4F-61BA-2470-9F13540634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576275" y="1604076"/>
            <a:ext cx="3140015" cy="1166291"/>
          </a:xfrm>
          <a:prstGeom prst="rect">
            <a:avLst/>
          </a:prstGeom>
        </p:spPr>
      </p:pic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3C99A429-DD88-3865-C137-8D822CF41307}"/>
              </a:ext>
            </a:extLst>
          </p:cNvPr>
          <p:cNvSpPr txBox="1">
            <a:spLocks/>
          </p:cNvSpPr>
          <p:nvPr/>
        </p:nvSpPr>
        <p:spPr>
          <a:xfrm>
            <a:off x="833117" y="3600000"/>
            <a:ext cx="10526283" cy="2063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Seconde mineure : ½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Majeure : 1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mineure : 1,5 tons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Majeure : 2 tons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6822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57">
        <p:fade/>
      </p:transition>
    </mc:Choice>
    <mc:Fallback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13C6B-F5A7-C5CF-B838-715220F0C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92A3658-61D8-BEC7-4E05-1C4917D9C1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982A46B5-2C30-7C20-B5E3-CCFF5275A03D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E65B98B-0435-F4FC-4316-29D9ADCC4755}"/>
              </a:ext>
            </a:extLst>
          </p:cNvPr>
          <p:cNvSpPr txBox="1"/>
          <p:nvPr/>
        </p:nvSpPr>
        <p:spPr>
          <a:xfrm>
            <a:off x="12356757" y="6376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82D234-20BF-E08D-A041-B27FB5B65D9B}"/>
              </a:ext>
            </a:extLst>
          </p:cNvPr>
          <p:cNvSpPr txBox="1">
            <a:spLocks/>
          </p:cNvSpPr>
          <p:nvPr/>
        </p:nvSpPr>
        <p:spPr>
          <a:xfrm>
            <a:off x="3548225" y="1412756"/>
            <a:ext cx="5094515" cy="1549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6CB7F4A7-06EA-B48C-983B-D5EC0127E7B5}"/>
              </a:ext>
            </a:extLst>
          </p:cNvPr>
          <p:cNvSpPr txBox="1">
            <a:spLocks/>
          </p:cNvSpPr>
          <p:nvPr/>
        </p:nvSpPr>
        <p:spPr>
          <a:xfrm>
            <a:off x="832600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Mesure 7 (do-si)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F77571B8-62E0-A6B5-6F20-CA19AF57DE06}"/>
              </a:ext>
            </a:extLst>
          </p:cNvPr>
          <p:cNvSpPr txBox="1">
            <a:spLocks/>
          </p:cNvSpPr>
          <p:nvPr/>
        </p:nvSpPr>
        <p:spPr>
          <a:xfrm>
            <a:off x="6264368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Majeure</a:t>
            </a:r>
            <a:endParaRPr lang="fr-FR" sz="2200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BFDB680-C142-E1F7-16B0-54EB7DEA7DD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76275" y="1609683"/>
            <a:ext cx="3140015" cy="115507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47E0CF53-E9C8-E582-02B6-9DB99838B2C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76275" y="1609683"/>
            <a:ext cx="3140015" cy="1155076"/>
          </a:xfrm>
          <a:prstGeom prst="rect">
            <a:avLst/>
          </a:prstGeom>
        </p:spPr>
      </p:pic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4DE8FDD4-1473-2D6E-1953-C25DCB52BA29}"/>
              </a:ext>
            </a:extLst>
          </p:cNvPr>
          <p:cNvSpPr txBox="1">
            <a:spLocks/>
          </p:cNvSpPr>
          <p:nvPr/>
        </p:nvSpPr>
        <p:spPr>
          <a:xfrm>
            <a:off x="833117" y="3600000"/>
            <a:ext cx="10526283" cy="20630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Seconde mineure : ½ ton</a:t>
            </a:r>
          </a:p>
          <a:p>
            <a:pPr marL="0" indent="0" algn="ctr">
              <a:buNone/>
            </a:pPr>
            <a:r>
              <a:rPr lang="fr-FR" sz="2200" b="1" dirty="0">
                <a:solidFill>
                  <a:schemeClr val="accent6">
                    <a:lumMod val="50000"/>
                  </a:schemeClr>
                </a:solidFill>
              </a:rPr>
              <a:t>Seconde Majeure : 1 ton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mineure : 1,5 tons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chemeClr val="accent6">
                    <a:lumMod val="50000"/>
                  </a:schemeClr>
                </a:solidFill>
              </a:rPr>
              <a:t>Tierce Majeure : 2 tons</a:t>
            </a:r>
            <a:endParaRPr lang="fr-F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1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157">
        <p:fade/>
      </p:transition>
    </mc:Choice>
    <mc:Fallback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De quelle époque fait partie VIVALDI ?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6DCD5192-8403-432D-A7F0-56B28DBCF760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Baroque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FADA48E3-73CE-B629-9ECC-8187A7B4B7F8}"/>
              </a:ext>
            </a:extLst>
          </p:cNvPr>
          <p:cNvSpPr txBox="1">
            <a:spLocks/>
          </p:cNvSpPr>
          <p:nvPr/>
        </p:nvSpPr>
        <p:spPr>
          <a:xfrm>
            <a:off x="833117" y="1219761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 est son prénom ?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439467DB-1FAA-E1CA-71D3-F87D7C4C72F1}"/>
              </a:ext>
            </a:extLst>
          </p:cNvPr>
          <p:cNvSpPr txBox="1">
            <a:spLocks/>
          </p:cNvSpPr>
          <p:nvPr/>
        </p:nvSpPr>
        <p:spPr>
          <a:xfrm>
            <a:off x="6264885" y="1219761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Antonio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FCAED31-B467-8F2B-9EC6-A13A1C947BBC}"/>
              </a:ext>
            </a:extLst>
          </p:cNvPr>
          <p:cNvSpPr txBox="1">
            <a:spLocks/>
          </p:cNvSpPr>
          <p:nvPr/>
        </p:nvSpPr>
        <p:spPr>
          <a:xfrm>
            <a:off x="833117" y="2628285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De quelle nationalité est-il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9950A87-18C6-784F-CAD9-FCBBA292CE93}"/>
              </a:ext>
            </a:extLst>
          </p:cNvPr>
          <p:cNvSpPr txBox="1">
            <a:spLocks/>
          </p:cNvSpPr>
          <p:nvPr/>
        </p:nvSpPr>
        <p:spPr>
          <a:xfrm>
            <a:off x="6264885" y="2628285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Italien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838F89F-C928-FCBC-137B-B6D3B214AEAA}"/>
              </a:ext>
            </a:extLst>
          </p:cNvPr>
          <p:cNvSpPr txBox="1">
            <a:spLocks/>
          </p:cNvSpPr>
          <p:nvPr/>
        </p:nvSpPr>
        <p:spPr>
          <a:xfrm>
            <a:off x="833117" y="3332547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 genre est cette œuvre ?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D491CC8-1844-83D2-2BF5-BEAEF2AD0B72}"/>
              </a:ext>
            </a:extLst>
          </p:cNvPr>
          <p:cNvSpPr txBox="1">
            <a:spLocks/>
          </p:cNvSpPr>
          <p:nvPr/>
        </p:nvSpPr>
        <p:spPr>
          <a:xfrm>
            <a:off x="6264885" y="3332547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Concerto</a:t>
            </a:r>
            <a:endParaRPr lang="fr-FR" sz="2200" u="sng" dirty="0">
              <a:solidFill>
                <a:srgbClr val="0070C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CBD7CE9-F268-E4B3-ADA4-5529407A3FAE}"/>
              </a:ext>
            </a:extLst>
          </p:cNvPr>
          <p:cNvSpPr txBox="1">
            <a:spLocks/>
          </p:cNvSpPr>
          <p:nvPr/>
        </p:nvSpPr>
        <p:spPr>
          <a:xfrm>
            <a:off x="833117" y="4036809"/>
            <a:ext cx="5094000" cy="1437636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Définition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549C155-DCB2-3EFB-2A31-18D326D17CE6}"/>
              </a:ext>
            </a:extLst>
          </p:cNvPr>
          <p:cNvSpPr txBox="1">
            <a:spLocks/>
          </p:cNvSpPr>
          <p:nvPr/>
        </p:nvSpPr>
        <p:spPr>
          <a:xfrm>
            <a:off x="6264885" y="4036809"/>
            <a:ext cx="5094515" cy="14376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70C0"/>
                </a:solidFill>
              </a:rPr>
              <a:t>Genre musical composé d’un orchestre (souvent symphonique) avec un soliste. </a:t>
            </a:r>
            <a:r>
              <a:rPr lang="fr-FR" sz="2200" i="1" dirty="0" err="1">
                <a:solidFill>
                  <a:srgbClr val="0070C0"/>
                </a:solidFill>
              </a:rPr>
              <a:t>Généralement</a:t>
            </a:r>
            <a:r>
              <a:rPr lang="fr-FR" sz="2200" i="1" dirty="0">
                <a:solidFill>
                  <a:srgbClr val="0070C0"/>
                </a:solidFill>
              </a:rPr>
              <a:t> en 3 mouvements (rapide, lent, rapide) </a:t>
            </a:r>
            <a:endParaRPr lang="fr-FR" sz="2200" dirty="0">
              <a:solidFill>
                <a:srgbClr val="0070C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6ACE91AF-C6CA-0B01-FD7C-46DBA65921A9}"/>
              </a:ext>
            </a:extLst>
          </p:cNvPr>
          <p:cNvSpPr txBox="1">
            <a:spLocks/>
          </p:cNvSpPr>
          <p:nvPr/>
        </p:nvSpPr>
        <p:spPr>
          <a:xfrm>
            <a:off x="833117" y="5651977"/>
            <a:ext cx="5094000" cy="690526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s’est-il passé le 2 février 1998 à propos de cette œuvre ?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F1633DBE-41FD-9D42-CA90-7D4951DBEB46}"/>
              </a:ext>
            </a:extLst>
          </p:cNvPr>
          <p:cNvSpPr txBox="1">
            <a:spLocks/>
          </p:cNvSpPr>
          <p:nvPr/>
        </p:nvSpPr>
        <p:spPr>
          <a:xfrm>
            <a:off x="6264885" y="5651976"/>
            <a:ext cx="5094515" cy="6905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numCol="2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dirty="0">
                <a:solidFill>
                  <a:srgbClr val="0070C0"/>
                </a:solidFill>
              </a:rPr>
              <a:t>Stabat Mater</a:t>
            </a:r>
          </a:p>
          <a:p>
            <a:r>
              <a:rPr lang="fr-FR" sz="2200" dirty="0">
                <a:solidFill>
                  <a:srgbClr val="0070C0"/>
                </a:solidFill>
              </a:rPr>
              <a:t>Les 4 saisons</a:t>
            </a:r>
          </a:p>
          <a:p>
            <a:r>
              <a:rPr lang="fr-FR" sz="2200" dirty="0">
                <a:solidFill>
                  <a:srgbClr val="0070C0"/>
                </a:solidFill>
              </a:rPr>
              <a:t>La </a:t>
            </a:r>
            <a:r>
              <a:rPr lang="fr-FR" sz="2200" dirty="0" err="1">
                <a:solidFill>
                  <a:srgbClr val="0070C0"/>
                </a:solidFill>
              </a:rPr>
              <a:t>folia</a:t>
            </a:r>
            <a:endParaRPr lang="fr-FR" sz="2200" dirty="0">
              <a:solidFill>
                <a:srgbClr val="0070C0"/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6B0309C-1307-86BE-17D2-039B0BE13514}"/>
              </a:ext>
            </a:extLst>
          </p:cNvPr>
          <p:cNvSpPr txBox="1">
            <a:spLocks/>
          </p:cNvSpPr>
          <p:nvPr/>
        </p:nvSpPr>
        <p:spPr>
          <a:xfrm>
            <a:off x="833117" y="1924023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Date de naissance et mort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AFE90615-7882-2897-FAED-6F75E2181288}"/>
              </a:ext>
            </a:extLst>
          </p:cNvPr>
          <p:cNvSpPr txBox="1">
            <a:spLocks/>
          </p:cNvSpPr>
          <p:nvPr/>
        </p:nvSpPr>
        <p:spPr>
          <a:xfrm>
            <a:off x="6264885" y="1924023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70C0"/>
                </a:solidFill>
              </a:rPr>
              <a:t>1678-1741</a:t>
            </a:r>
            <a:endParaRPr lang="fr-FR" sz="2200" u="sng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717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6" grpId="0" animBg="1"/>
      <p:bldP spid="8" grpId="0" animBg="1"/>
      <p:bldP spid="10" grpId="0" animBg="1"/>
      <p:bldP spid="19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6" y="515499"/>
            <a:ext cx="10515599" cy="86725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tonalité du début ?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3A81C202-B875-C64C-F3B8-1D0CC175FEC5}"/>
              </a:ext>
            </a:extLst>
          </p:cNvPr>
          <p:cNvSpPr txBox="1">
            <a:spLocks/>
          </p:cNvSpPr>
          <p:nvPr/>
        </p:nvSpPr>
        <p:spPr>
          <a:xfrm>
            <a:off x="8616024" y="3001422"/>
            <a:ext cx="2337621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Mi Majeur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D838803-70EA-E2D7-C166-523A1E7700CA}"/>
              </a:ext>
            </a:extLst>
          </p:cNvPr>
          <p:cNvSpPr txBox="1"/>
          <p:nvPr/>
        </p:nvSpPr>
        <p:spPr>
          <a:xfrm>
            <a:off x="3668835" y="1666596"/>
            <a:ext cx="137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00B050"/>
                </a:solidFill>
              </a:rPr>
              <a:t>Ordre des dièses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EA7E52D0-1352-436E-A082-1FC10BCDD8FC}"/>
              </a:ext>
            </a:extLst>
          </p:cNvPr>
          <p:cNvGrpSpPr/>
          <p:nvPr/>
        </p:nvGrpSpPr>
        <p:grpSpPr>
          <a:xfrm>
            <a:off x="761705" y="1986756"/>
            <a:ext cx="7211937" cy="301336"/>
            <a:chOff x="683646" y="4352887"/>
            <a:chExt cx="6397092" cy="301336"/>
          </a:xfrm>
        </p:grpSpPr>
        <p:cxnSp>
          <p:nvCxnSpPr>
            <p:cNvPr id="36" name="Connecteur droit 35">
              <a:extLst>
                <a:ext uri="{FF2B5EF4-FFF2-40B4-BE49-F238E27FC236}">
                  <a16:creationId xmlns:a16="http://schemas.microsoft.com/office/drawing/2014/main" id="{8E89F693-F461-E33B-0366-C8EDD2779D31}"/>
                </a:ext>
              </a:extLst>
            </p:cNvPr>
            <p:cNvCxnSpPr>
              <a:cxnSpLocks/>
            </p:cNvCxnSpPr>
            <p:nvPr/>
          </p:nvCxnSpPr>
          <p:spPr>
            <a:xfrm>
              <a:off x="695370" y="4352887"/>
              <a:ext cx="0" cy="30133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5CAAF216-9447-0150-6712-303CB35207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646" y="4364611"/>
              <a:ext cx="639709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C22DCF27-D5F7-8FE1-8E06-E0B2B3F12A0E}"/>
              </a:ext>
            </a:extLst>
          </p:cNvPr>
          <p:cNvSpPr txBox="1">
            <a:spLocks/>
          </p:cNvSpPr>
          <p:nvPr/>
        </p:nvSpPr>
        <p:spPr>
          <a:xfrm>
            <a:off x="1694240" y="2384581"/>
            <a:ext cx="918935" cy="8340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Do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159489C2-E8D3-D48B-ABD7-363CC866185C}"/>
              </a:ext>
            </a:extLst>
          </p:cNvPr>
          <p:cNvSpPr txBox="1">
            <a:spLocks/>
          </p:cNvSpPr>
          <p:nvPr/>
        </p:nvSpPr>
        <p:spPr>
          <a:xfrm>
            <a:off x="3034357" y="2384581"/>
            <a:ext cx="918935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Sol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42" name="Espace réservé du contenu 2">
            <a:extLst>
              <a:ext uri="{FF2B5EF4-FFF2-40B4-BE49-F238E27FC236}">
                <a16:creationId xmlns:a16="http://schemas.microsoft.com/office/drawing/2014/main" id="{698EF4C4-7A8E-E8A0-C1BC-A1A718C0C6DF}"/>
              </a:ext>
            </a:extLst>
          </p:cNvPr>
          <p:cNvSpPr txBox="1">
            <a:spLocks/>
          </p:cNvSpPr>
          <p:nvPr/>
        </p:nvSpPr>
        <p:spPr>
          <a:xfrm>
            <a:off x="4374474" y="2384581"/>
            <a:ext cx="918935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Ré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5850F0CB-C106-E72A-F940-152662D70A75}"/>
              </a:ext>
            </a:extLst>
          </p:cNvPr>
          <p:cNvSpPr txBox="1">
            <a:spLocks/>
          </p:cNvSpPr>
          <p:nvPr/>
        </p:nvSpPr>
        <p:spPr>
          <a:xfrm>
            <a:off x="5714591" y="2384581"/>
            <a:ext cx="918935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La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44" name="Espace réservé du contenu 2">
            <a:extLst>
              <a:ext uri="{FF2B5EF4-FFF2-40B4-BE49-F238E27FC236}">
                <a16:creationId xmlns:a16="http://schemas.microsoft.com/office/drawing/2014/main" id="{B6F4838F-7BAF-87D3-6875-BFDBE312FC40}"/>
              </a:ext>
            </a:extLst>
          </p:cNvPr>
          <p:cNvSpPr txBox="1">
            <a:spLocks/>
          </p:cNvSpPr>
          <p:nvPr/>
        </p:nvSpPr>
        <p:spPr>
          <a:xfrm>
            <a:off x="7054708" y="2384581"/>
            <a:ext cx="918935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Mi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55B57AE2-D227-F59C-6B3F-E38F5DFBB9B6}"/>
              </a:ext>
            </a:extLst>
          </p:cNvPr>
          <p:cNvSpPr txBox="1">
            <a:spLocks/>
          </p:cNvSpPr>
          <p:nvPr/>
        </p:nvSpPr>
        <p:spPr>
          <a:xfrm>
            <a:off x="354123" y="2384581"/>
            <a:ext cx="918935" cy="8340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46" name="Espace réservé du contenu 2">
            <a:extLst>
              <a:ext uri="{FF2B5EF4-FFF2-40B4-BE49-F238E27FC236}">
                <a16:creationId xmlns:a16="http://schemas.microsoft.com/office/drawing/2014/main" id="{B8A49F88-F37F-37C4-D25E-61E5F03D29CA}"/>
              </a:ext>
            </a:extLst>
          </p:cNvPr>
          <p:cNvSpPr txBox="1">
            <a:spLocks/>
          </p:cNvSpPr>
          <p:nvPr/>
        </p:nvSpPr>
        <p:spPr>
          <a:xfrm>
            <a:off x="3034357" y="357459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426EBD"/>
                </a:solidFill>
              </a:rPr>
              <a:t>1</a:t>
            </a:r>
            <a:r>
              <a:rPr lang="fr-FR" sz="2200" i="1" baseline="30000" dirty="0">
                <a:solidFill>
                  <a:srgbClr val="426EBD"/>
                </a:solidFill>
              </a:rPr>
              <a:t>#</a:t>
            </a:r>
            <a:endParaRPr lang="fr-FR" sz="2200" baseline="30000" dirty="0">
              <a:solidFill>
                <a:srgbClr val="426EBD"/>
              </a:solidFill>
            </a:endParaRPr>
          </a:p>
        </p:txBody>
      </p: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A77C666F-EEAF-FEC5-C50F-6705E192B7BD}"/>
              </a:ext>
            </a:extLst>
          </p:cNvPr>
          <p:cNvSpPr txBox="1">
            <a:spLocks/>
          </p:cNvSpPr>
          <p:nvPr/>
        </p:nvSpPr>
        <p:spPr>
          <a:xfrm>
            <a:off x="4374474" y="357459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426EBD"/>
                </a:solidFill>
              </a:rPr>
              <a:t>2</a:t>
            </a:r>
            <a:r>
              <a:rPr lang="fr-FR" sz="2200" i="1" baseline="30000" dirty="0">
                <a:solidFill>
                  <a:srgbClr val="426EBD"/>
                </a:solidFill>
              </a:rPr>
              <a:t>#</a:t>
            </a:r>
            <a:endParaRPr lang="fr-FR" sz="2200" baseline="30000" dirty="0">
              <a:solidFill>
                <a:srgbClr val="426EBD"/>
              </a:solidFill>
            </a:endParaRPr>
          </a:p>
        </p:txBody>
      </p:sp>
      <p:sp>
        <p:nvSpPr>
          <p:cNvPr id="48" name="Espace réservé du contenu 2">
            <a:extLst>
              <a:ext uri="{FF2B5EF4-FFF2-40B4-BE49-F238E27FC236}">
                <a16:creationId xmlns:a16="http://schemas.microsoft.com/office/drawing/2014/main" id="{7D0078CF-C319-B9F6-06E7-C05C7730B3AC}"/>
              </a:ext>
            </a:extLst>
          </p:cNvPr>
          <p:cNvSpPr txBox="1">
            <a:spLocks/>
          </p:cNvSpPr>
          <p:nvPr/>
        </p:nvSpPr>
        <p:spPr>
          <a:xfrm>
            <a:off x="5714591" y="357459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426EBD"/>
                </a:solidFill>
              </a:rPr>
              <a:t>3</a:t>
            </a:r>
            <a:r>
              <a:rPr lang="fr-FR" sz="2200" i="1" baseline="30000" dirty="0">
                <a:solidFill>
                  <a:srgbClr val="426EBD"/>
                </a:solidFill>
              </a:rPr>
              <a:t>#</a:t>
            </a:r>
            <a:endParaRPr lang="fr-FR" sz="2200" baseline="30000" dirty="0">
              <a:solidFill>
                <a:srgbClr val="426EBD"/>
              </a:solidFill>
            </a:endParaRPr>
          </a:p>
        </p:txBody>
      </p:sp>
      <p:sp>
        <p:nvSpPr>
          <p:cNvPr id="49" name="Espace réservé du contenu 2">
            <a:extLst>
              <a:ext uri="{FF2B5EF4-FFF2-40B4-BE49-F238E27FC236}">
                <a16:creationId xmlns:a16="http://schemas.microsoft.com/office/drawing/2014/main" id="{4FF8E7D9-FB2D-D422-C5D2-800F8A4556B1}"/>
              </a:ext>
            </a:extLst>
          </p:cNvPr>
          <p:cNvSpPr txBox="1">
            <a:spLocks/>
          </p:cNvSpPr>
          <p:nvPr/>
        </p:nvSpPr>
        <p:spPr>
          <a:xfrm>
            <a:off x="7054708" y="357459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426EBD"/>
                </a:solidFill>
              </a:rPr>
              <a:t>4</a:t>
            </a:r>
            <a:r>
              <a:rPr lang="fr-FR" sz="2200" i="1" baseline="30000" dirty="0">
                <a:solidFill>
                  <a:srgbClr val="426EBD"/>
                </a:solidFill>
              </a:rPr>
              <a:t>#</a:t>
            </a:r>
            <a:endParaRPr lang="fr-FR" sz="2200" baseline="30000" dirty="0">
              <a:solidFill>
                <a:srgbClr val="426EBD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55D0222-6DCF-C3BA-1BDB-91FEC2D7C004}"/>
              </a:ext>
            </a:extLst>
          </p:cNvPr>
          <p:cNvSpPr/>
          <p:nvPr/>
        </p:nvSpPr>
        <p:spPr>
          <a:xfrm>
            <a:off x="354123" y="2384581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Fa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D265E9A0-2C57-EA76-4A2C-0922689C5F30}"/>
              </a:ext>
            </a:extLst>
          </p:cNvPr>
          <p:cNvSpPr/>
          <p:nvPr/>
        </p:nvSpPr>
        <p:spPr>
          <a:xfrm>
            <a:off x="1694240" y="2392472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Do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i="1" dirty="0">
              <a:solidFill>
                <a:schemeClr val="bg1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131CB5FB-19B7-E9B5-5CD9-F063D6D732B6}"/>
              </a:ext>
            </a:extLst>
          </p:cNvPr>
          <p:cNvSpPr/>
          <p:nvPr/>
        </p:nvSpPr>
        <p:spPr>
          <a:xfrm>
            <a:off x="4374474" y="2392126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Ré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i="1" dirty="0">
              <a:solidFill>
                <a:schemeClr val="bg1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D3DEA2B-0934-80D6-CA3B-5C353DBE3553}"/>
              </a:ext>
            </a:extLst>
          </p:cNvPr>
          <p:cNvSpPr/>
          <p:nvPr/>
        </p:nvSpPr>
        <p:spPr>
          <a:xfrm>
            <a:off x="3034357" y="2392126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Sol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i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6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6" y="515499"/>
            <a:ext cx="10515599" cy="86725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tonalité relative ?</a:t>
            </a:r>
          </a:p>
        </p:txBody>
      </p:sp>
      <p:sp>
        <p:nvSpPr>
          <p:cNvPr id="57" name="Espace réservé du contenu 2">
            <a:extLst>
              <a:ext uri="{FF2B5EF4-FFF2-40B4-BE49-F238E27FC236}">
                <a16:creationId xmlns:a16="http://schemas.microsoft.com/office/drawing/2014/main" id="{D0589BBA-9E20-7D0C-6796-AE0437F0D6C7}"/>
              </a:ext>
            </a:extLst>
          </p:cNvPr>
          <p:cNvSpPr txBox="1">
            <a:spLocks/>
          </p:cNvSpPr>
          <p:nvPr/>
        </p:nvSpPr>
        <p:spPr>
          <a:xfrm>
            <a:off x="8616024" y="3001422"/>
            <a:ext cx="2337621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Mi Majeur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E95E9D3-08CF-E353-3F48-EFA9B51F2A65}"/>
              </a:ext>
            </a:extLst>
          </p:cNvPr>
          <p:cNvSpPr txBox="1"/>
          <p:nvPr/>
        </p:nvSpPr>
        <p:spPr>
          <a:xfrm>
            <a:off x="3668835" y="1666596"/>
            <a:ext cx="137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00B050"/>
                </a:solidFill>
              </a:rPr>
              <a:t>Ordre des dièses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579CE013-13F8-B841-F8F0-FDB6C8A17759}"/>
              </a:ext>
            </a:extLst>
          </p:cNvPr>
          <p:cNvGrpSpPr/>
          <p:nvPr/>
        </p:nvGrpSpPr>
        <p:grpSpPr>
          <a:xfrm>
            <a:off x="761705" y="1986756"/>
            <a:ext cx="7211937" cy="301336"/>
            <a:chOff x="683646" y="4352887"/>
            <a:chExt cx="6397092" cy="301336"/>
          </a:xfrm>
        </p:grpSpPr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57FDB9C4-D9A3-9EA8-353E-997005590C17}"/>
                </a:ext>
              </a:extLst>
            </p:cNvPr>
            <p:cNvCxnSpPr>
              <a:cxnSpLocks/>
            </p:cNvCxnSpPr>
            <p:nvPr/>
          </p:nvCxnSpPr>
          <p:spPr>
            <a:xfrm>
              <a:off x="695370" y="4352887"/>
              <a:ext cx="0" cy="30133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C8E2D46C-BAB8-0633-CA29-94A87E5EDC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646" y="4364611"/>
              <a:ext cx="639709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Espace réservé du contenu 2">
            <a:extLst>
              <a:ext uri="{FF2B5EF4-FFF2-40B4-BE49-F238E27FC236}">
                <a16:creationId xmlns:a16="http://schemas.microsoft.com/office/drawing/2014/main" id="{69DA8E29-D099-D544-D272-988637697802}"/>
              </a:ext>
            </a:extLst>
          </p:cNvPr>
          <p:cNvSpPr txBox="1">
            <a:spLocks/>
          </p:cNvSpPr>
          <p:nvPr/>
        </p:nvSpPr>
        <p:spPr>
          <a:xfrm>
            <a:off x="1694240" y="2384581"/>
            <a:ext cx="918935" cy="8340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Do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3" name="Espace réservé du contenu 2">
            <a:extLst>
              <a:ext uri="{FF2B5EF4-FFF2-40B4-BE49-F238E27FC236}">
                <a16:creationId xmlns:a16="http://schemas.microsoft.com/office/drawing/2014/main" id="{17B52823-4504-1857-04EC-24DB479394AF}"/>
              </a:ext>
            </a:extLst>
          </p:cNvPr>
          <p:cNvSpPr txBox="1">
            <a:spLocks/>
          </p:cNvSpPr>
          <p:nvPr/>
        </p:nvSpPr>
        <p:spPr>
          <a:xfrm>
            <a:off x="3034357" y="2384581"/>
            <a:ext cx="918935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Sol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D7C65325-D988-79C0-208D-4918AD40D6E6}"/>
              </a:ext>
            </a:extLst>
          </p:cNvPr>
          <p:cNvSpPr txBox="1">
            <a:spLocks/>
          </p:cNvSpPr>
          <p:nvPr/>
        </p:nvSpPr>
        <p:spPr>
          <a:xfrm>
            <a:off x="4374474" y="2384581"/>
            <a:ext cx="918935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Ré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5" name="Espace réservé du contenu 2">
            <a:extLst>
              <a:ext uri="{FF2B5EF4-FFF2-40B4-BE49-F238E27FC236}">
                <a16:creationId xmlns:a16="http://schemas.microsoft.com/office/drawing/2014/main" id="{75CB385E-F805-EC0E-C081-BDB5E473BF1C}"/>
              </a:ext>
            </a:extLst>
          </p:cNvPr>
          <p:cNvSpPr txBox="1">
            <a:spLocks/>
          </p:cNvSpPr>
          <p:nvPr/>
        </p:nvSpPr>
        <p:spPr>
          <a:xfrm>
            <a:off x="5714591" y="2384581"/>
            <a:ext cx="918935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La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6" name="Espace réservé du contenu 2">
            <a:extLst>
              <a:ext uri="{FF2B5EF4-FFF2-40B4-BE49-F238E27FC236}">
                <a16:creationId xmlns:a16="http://schemas.microsoft.com/office/drawing/2014/main" id="{496AC639-A9D9-67A5-DDE4-651ED5F7C90B}"/>
              </a:ext>
            </a:extLst>
          </p:cNvPr>
          <p:cNvSpPr txBox="1">
            <a:spLocks/>
          </p:cNvSpPr>
          <p:nvPr/>
        </p:nvSpPr>
        <p:spPr>
          <a:xfrm>
            <a:off x="7054708" y="2384581"/>
            <a:ext cx="918935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Mi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7" name="Espace réservé du contenu 2">
            <a:extLst>
              <a:ext uri="{FF2B5EF4-FFF2-40B4-BE49-F238E27FC236}">
                <a16:creationId xmlns:a16="http://schemas.microsoft.com/office/drawing/2014/main" id="{9556A185-4FC6-5558-513D-0B603633D464}"/>
              </a:ext>
            </a:extLst>
          </p:cNvPr>
          <p:cNvSpPr txBox="1">
            <a:spLocks/>
          </p:cNvSpPr>
          <p:nvPr/>
        </p:nvSpPr>
        <p:spPr>
          <a:xfrm>
            <a:off x="354123" y="2384581"/>
            <a:ext cx="918935" cy="8340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8" name="Espace réservé du contenu 2">
            <a:extLst>
              <a:ext uri="{FF2B5EF4-FFF2-40B4-BE49-F238E27FC236}">
                <a16:creationId xmlns:a16="http://schemas.microsoft.com/office/drawing/2014/main" id="{07529B73-8DF9-D7EA-126C-B1A07472414A}"/>
              </a:ext>
            </a:extLst>
          </p:cNvPr>
          <p:cNvSpPr txBox="1">
            <a:spLocks/>
          </p:cNvSpPr>
          <p:nvPr/>
        </p:nvSpPr>
        <p:spPr>
          <a:xfrm>
            <a:off x="3034357" y="357459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426EBD"/>
                </a:solidFill>
              </a:rPr>
              <a:t>1</a:t>
            </a:r>
            <a:r>
              <a:rPr lang="fr-FR" sz="2200" i="1" baseline="30000" dirty="0">
                <a:solidFill>
                  <a:srgbClr val="426EBD"/>
                </a:solidFill>
              </a:rPr>
              <a:t>#</a:t>
            </a:r>
            <a:endParaRPr lang="fr-FR" sz="2200" baseline="30000" dirty="0">
              <a:solidFill>
                <a:srgbClr val="426EBD"/>
              </a:solidFill>
            </a:endParaRPr>
          </a:p>
        </p:txBody>
      </p:sp>
      <p:sp>
        <p:nvSpPr>
          <p:cNvPr id="69" name="Espace réservé du contenu 2">
            <a:extLst>
              <a:ext uri="{FF2B5EF4-FFF2-40B4-BE49-F238E27FC236}">
                <a16:creationId xmlns:a16="http://schemas.microsoft.com/office/drawing/2014/main" id="{68794A00-1CE1-97FA-0FBF-C845B4B6A843}"/>
              </a:ext>
            </a:extLst>
          </p:cNvPr>
          <p:cNvSpPr txBox="1">
            <a:spLocks/>
          </p:cNvSpPr>
          <p:nvPr/>
        </p:nvSpPr>
        <p:spPr>
          <a:xfrm>
            <a:off x="4374474" y="357459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426EBD"/>
                </a:solidFill>
              </a:rPr>
              <a:t>2</a:t>
            </a:r>
            <a:r>
              <a:rPr lang="fr-FR" sz="2200" i="1" baseline="30000" dirty="0">
                <a:solidFill>
                  <a:srgbClr val="426EBD"/>
                </a:solidFill>
              </a:rPr>
              <a:t>#</a:t>
            </a:r>
            <a:endParaRPr lang="fr-FR" sz="2200" baseline="30000" dirty="0">
              <a:solidFill>
                <a:srgbClr val="426EBD"/>
              </a:solidFill>
            </a:endParaRPr>
          </a:p>
        </p:txBody>
      </p:sp>
      <p:sp>
        <p:nvSpPr>
          <p:cNvPr id="70" name="Espace réservé du contenu 2">
            <a:extLst>
              <a:ext uri="{FF2B5EF4-FFF2-40B4-BE49-F238E27FC236}">
                <a16:creationId xmlns:a16="http://schemas.microsoft.com/office/drawing/2014/main" id="{ADE89F3C-774A-3B38-501D-F101103AE1EB}"/>
              </a:ext>
            </a:extLst>
          </p:cNvPr>
          <p:cNvSpPr txBox="1">
            <a:spLocks/>
          </p:cNvSpPr>
          <p:nvPr/>
        </p:nvSpPr>
        <p:spPr>
          <a:xfrm>
            <a:off x="5714591" y="357459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426EBD"/>
                </a:solidFill>
              </a:rPr>
              <a:t>3</a:t>
            </a:r>
            <a:r>
              <a:rPr lang="fr-FR" sz="2200" i="1" baseline="30000" dirty="0">
                <a:solidFill>
                  <a:srgbClr val="426EBD"/>
                </a:solidFill>
              </a:rPr>
              <a:t>#</a:t>
            </a:r>
            <a:endParaRPr lang="fr-FR" sz="2200" baseline="30000" dirty="0">
              <a:solidFill>
                <a:srgbClr val="426EBD"/>
              </a:solidFill>
            </a:endParaRPr>
          </a:p>
        </p:txBody>
      </p:sp>
      <p:sp>
        <p:nvSpPr>
          <p:cNvPr id="71" name="Espace réservé du contenu 2">
            <a:extLst>
              <a:ext uri="{FF2B5EF4-FFF2-40B4-BE49-F238E27FC236}">
                <a16:creationId xmlns:a16="http://schemas.microsoft.com/office/drawing/2014/main" id="{415880E6-D5DE-EAB5-0F40-3B5630CEA069}"/>
              </a:ext>
            </a:extLst>
          </p:cNvPr>
          <p:cNvSpPr txBox="1">
            <a:spLocks/>
          </p:cNvSpPr>
          <p:nvPr/>
        </p:nvSpPr>
        <p:spPr>
          <a:xfrm>
            <a:off x="7054708" y="357459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426EBD"/>
                </a:solidFill>
              </a:rPr>
              <a:t>4</a:t>
            </a:r>
            <a:r>
              <a:rPr lang="fr-FR" sz="2200" i="1" baseline="30000" dirty="0">
                <a:solidFill>
                  <a:srgbClr val="426EBD"/>
                </a:solidFill>
              </a:rPr>
              <a:t>#</a:t>
            </a:r>
            <a:endParaRPr lang="fr-FR" sz="2200" baseline="30000" dirty="0">
              <a:solidFill>
                <a:srgbClr val="426EBD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0F8809D1-B806-91BA-0858-CF7112F589D5}"/>
              </a:ext>
            </a:extLst>
          </p:cNvPr>
          <p:cNvSpPr/>
          <p:nvPr/>
        </p:nvSpPr>
        <p:spPr>
          <a:xfrm>
            <a:off x="354123" y="2384581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Fa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3A87A9E3-FBD4-097E-881D-F7FD12E69EC6}"/>
              </a:ext>
            </a:extLst>
          </p:cNvPr>
          <p:cNvSpPr/>
          <p:nvPr/>
        </p:nvSpPr>
        <p:spPr>
          <a:xfrm>
            <a:off x="1694240" y="2392472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Do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i="1" dirty="0">
              <a:solidFill>
                <a:schemeClr val="bg1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A010C05-54D6-5E07-C20B-9BD3DB2A8BF9}"/>
              </a:ext>
            </a:extLst>
          </p:cNvPr>
          <p:cNvSpPr/>
          <p:nvPr/>
        </p:nvSpPr>
        <p:spPr>
          <a:xfrm>
            <a:off x="4374474" y="2392126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Ré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i="1" dirty="0">
              <a:solidFill>
                <a:schemeClr val="bg1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46554E43-F51C-ED2D-7D8E-71C4E1740AAD}"/>
              </a:ext>
            </a:extLst>
          </p:cNvPr>
          <p:cNvSpPr/>
          <p:nvPr/>
        </p:nvSpPr>
        <p:spPr>
          <a:xfrm>
            <a:off x="3034357" y="2392126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Sol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i="1" dirty="0">
              <a:solidFill>
                <a:schemeClr val="bg1"/>
              </a:solidFill>
            </a:endParaRPr>
          </a:p>
        </p:txBody>
      </p:sp>
      <p:sp>
        <p:nvSpPr>
          <p:cNvPr id="76" name="Espace réservé du contenu 2">
            <a:extLst>
              <a:ext uri="{FF2B5EF4-FFF2-40B4-BE49-F238E27FC236}">
                <a16:creationId xmlns:a16="http://schemas.microsoft.com/office/drawing/2014/main" id="{CDD031B0-38E6-0090-984C-80915F010D30}"/>
              </a:ext>
            </a:extLst>
          </p:cNvPr>
          <p:cNvSpPr txBox="1">
            <a:spLocks/>
          </p:cNvSpPr>
          <p:nvPr/>
        </p:nvSpPr>
        <p:spPr>
          <a:xfrm>
            <a:off x="9325366" y="4368268"/>
            <a:ext cx="918935" cy="8340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ré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77" name="Espace réservé du contenu 2">
            <a:extLst>
              <a:ext uri="{FF2B5EF4-FFF2-40B4-BE49-F238E27FC236}">
                <a16:creationId xmlns:a16="http://schemas.microsoft.com/office/drawing/2014/main" id="{F2A033B9-6CAB-EC08-6A6A-702BFF943A76}"/>
              </a:ext>
            </a:extLst>
          </p:cNvPr>
          <p:cNvSpPr txBox="1">
            <a:spLocks/>
          </p:cNvSpPr>
          <p:nvPr/>
        </p:nvSpPr>
        <p:spPr>
          <a:xfrm>
            <a:off x="8621680" y="5735114"/>
            <a:ext cx="2337622" cy="8390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Do mineur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6CAEF60E-3A1E-DE1B-54BE-AED10013C7DA}"/>
              </a:ext>
            </a:extLst>
          </p:cNvPr>
          <p:cNvSpPr/>
          <p:nvPr/>
        </p:nvSpPr>
        <p:spPr>
          <a:xfrm>
            <a:off x="8621680" y="5735114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Do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i="1" dirty="0">
              <a:solidFill>
                <a:schemeClr val="bg1"/>
              </a:solidFill>
            </a:endParaRPr>
          </a:p>
        </p:txBody>
      </p:sp>
      <p:sp>
        <p:nvSpPr>
          <p:cNvPr id="79" name="Espace réservé du contenu 2">
            <a:extLst>
              <a:ext uri="{FF2B5EF4-FFF2-40B4-BE49-F238E27FC236}">
                <a16:creationId xmlns:a16="http://schemas.microsoft.com/office/drawing/2014/main" id="{2643E94C-186F-91AD-D5CA-78CB2FE44842}"/>
              </a:ext>
            </a:extLst>
          </p:cNvPr>
          <p:cNvSpPr txBox="1">
            <a:spLocks/>
          </p:cNvSpPr>
          <p:nvPr/>
        </p:nvSpPr>
        <p:spPr>
          <a:xfrm>
            <a:off x="8621680" y="5735114"/>
            <a:ext cx="2337622" cy="83904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Do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r>
              <a:rPr lang="fr-FR" sz="2200" i="1" dirty="0">
                <a:solidFill>
                  <a:schemeClr val="bg1"/>
                </a:solidFill>
              </a:rPr>
              <a:t> mineur</a:t>
            </a:r>
          </a:p>
        </p:txBody>
      </p:sp>
      <p:sp>
        <p:nvSpPr>
          <p:cNvPr id="80" name="Flèche courbée vers la droite 79">
            <a:extLst>
              <a:ext uri="{FF2B5EF4-FFF2-40B4-BE49-F238E27FC236}">
                <a16:creationId xmlns:a16="http://schemas.microsoft.com/office/drawing/2014/main" id="{F1726A8B-16C7-A473-16B9-09BA48AE13D1}"/>
              </a:ext>
            </a:extLst>
          </p:cNvPr>
          <p:cNvSpPr/>
          <p:nvPr/>
        </p:nvSpPr>
        <p:spPr>
          <a:xfrm flipH="1">
            <a:off x="11331476" y="3570831"/>
            <a:ext cx="467495" cy="2464721"/>
          </a:xfrm>
          <a:prstGeom prst="curved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455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4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7.40741E-7 L -2.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2" grpId="0" animBg="1"/>
      <p:bldP spid="73" grpId="0" animBg="1"/>
      <p:bldP spid="73" grpId="1" animBg="1"/>
      <p:bldP spid="74" grpId="0" animBg="1"/>
      <p:bldP spid="75" grpId="0" animBg="1"/>
      <p:bldP spid="76" grpId="0" uiExpand="1" build="allAtOnce" animBg="1"/>
      <p:bldP spid="77" grpId="0" animBg="1"/>
      <p:bldP spid="78" grpId="0" animBg="1"/>
      <p:bldP spid="79" grpId="0" animBg="1"/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6" y="515499"/>
            <a:ext cx="10515599" cy="86725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Quelle est la note sensible ?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E95E9D3-08CF-E353-3F48-EFA9B51F2A65}"/>
              </a:ext>
            </a:extLst>
          </p:cNvPr>
          <p:cNvSpPr txBox="1"/>
          <p:nvPr/>
        </p:nvSpPr>
        <p:spPr>
          <a:xfrm>
            <a:off x="3668835" y="1666596"/>
            <a:ext cx="1375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00B050"/>
                </a:solidFill>
              </a:rPr>
              <a:t>Ordre des dièses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579CE013-13F8-B841-F8F0-FDB6C8A17759}"/>
              </a:ext>
            </a:extLst>
          </p:cNvPr>
          <p:cNvGrpSpPr/>
          <p:nvPr/>
        </p:nvGrpSpPr>
        <p:grpSpPr>
          <a:xfrm>
            <a:off x="761705" y="1986756"/>
            <a:ext cx="7211937" cy="301336"/>
            <a:chOff x="683646" y="4352887"/>
            <a:chExt cx="6397092" cy="301336"/>
          </a:xfrm>
        </p:grpSpPr>
        <p:cxnSp>
          <p:nvCxnSpPr>
            <p:cNvPr id="60" name="Connecteur droit 59">
              <a:extLst>
                <a:ext uri="{FF2B5EF4-FFF2-40B4-BE49-F238E27FC236}">
                  <a16:creationId xmlns:a16="http://schemas.microsoft.com/office/drawing/2014/main" id="{57FDB9C4-D9A3-9EA8-353E-997005590C17}"/>
                </a:ext>
              </a:extLst>
            </p:cNvPr>
            <p:cNvCxnSpPr>
              <a:cxnSpLocks/>
            </p:cNvCxnSpPr>
            <p:nvPr/>
          </p:nvCxnSpPr>
          <p:spPr>
            <a:xfrm>
              <a:off x="695370" y="4352887"/>
              <a:ext cx="0" cy="301336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C8E2D46C-BAB8-0633-CA29-94A87E5EDC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3646" y="4364611"/>
              <a:ext cx="639709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Espace réservé du contenu 2">
            <a:extLst>
              <a:ext uri="{FF2B5EF4-FFF2-40B4-BE49-F238E27FC236}">
                <a16:creationId xmlns:a16="http://schemas.microsoft.com/office/drawing/2014/main" id="{69DA8E29-D099-D544-D272-988637697802}"/>
              </a:ext>
            </a:extLst>
          </p:cNvPr>
          <p:cNvSpPr txBox="1">
            <a:spLocks/>
          </p:cNvSpPr>
          <p:nvPr/>
        </p:nvSpPr>
        <p:spPr>
          <a:xfrm>
            <a:off x="1694240" y="2384581"/>
            <a:ext cx="918935" cy="8340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Do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3" name="Espace réservé du contenu 2">
            <a:extLst>
              <a:ext uri="{FF2B5EF4-FFF2-40B4-BE49-F238E27FC236}">
                <a16:creationId xmlns:a16="http://schemas.microsoft.com/office/drawing/2014/main" id="{17B52823-4504-1857-04EC-24DB479394AF}"/>
              </a:ext>
            </a:extLst>
          </p:cNvPr>
          <p:cNvSpPr txBox="1">
            <a:spLocks/>
          </p:cNvSpPr>
          <p:nvPr/>
        </p:nvSpPr>
        <p:spPr>
          <a:xfrm>
            <a:off x="3034357" y="2384581"/>
            <a:ext cx="918935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Sol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4" name="Espace réservé du contenu 2">
            <a:extLst>
              <a:ext uri="{FF2B5EF4-FFF2-40B4-BE49-F238E27FC236}">
                <a16:creationId xmlns:a16="http://schemas.microsoft.com/office/drawing/2014/main" id="{D7C65325-D988-79C0-208D-4918AD40D6E6}"/>
              </a:ext>
            </a:extLst>
          </p:cNvPr>
          <p:cNvSpPr txBox="1">
            <a:spLocks/>
          </p:cNvSpPr>
          <p:nvPr/>
        </p:nvSpPr>
        <p:spPr>
          <a:xfrm>
            <a:off x="4374474" y="2384581"/>
            <a:ext cx="918935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Ré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5" name="Espace réservé du contenu 2">
            <a:extLst>
              <a:ext uri="{FF2B5EF4-FFF2-40B4-BE49-F238E27FC236}">
                <a16:creationId xmlns:a16="http://schemas.microsoft.com/office/drawing/2014/main" id="{75CB385E-F805-EC0E-C081-BDB5E473BF1C}"/>
              </a:ext>
            </a:extLst>
          </p:cNvPr>
          <p:cNvSpPr txBox="1">
            <a:spLocks/>
          </p:cNvSpPr>
          <p:nvPr/>
        </p:nvSpPr>
        <p:spPr>
          <a:xfrm>
            <a:off x="5714591" y="2384581"/>
            <a:ext cx="918935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La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6" name="Espace réservé du contenu 2">
            <a:extLst>
              <a:ext uri="{FF2B5EF4-FFF2-40B4-BE49-F238E27FC236}">
                <a16:creationId xmlns:a16="http://schemas.microsoft.com/office/drawing/2014/main" id="{496AC639-A9D9-67A5-DDE4-651ED5F7C90B}"/>
              </a:ext>
            </a:extLst>
          </p:cNvPr>
          <p:cNvSpPr txBox="1">
            <a:spLocks/>
          </p:cNvSpPr>
          <p:nvPr/>
        </p:nvSpPr>
        <p:spPr>
          <a:xfrm>
            <a:off x="7054708" y="2384581"/>
            <a:ext cx="918935" cy="834018"/>
          </a:xfrm>
          <a:prstGeom prst="rect">
            <a:avLst/>
          </a:prstGeom>
          <a:solidFill>
            <a:srgbClr val="426EBD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Mi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7" name="Espace réservé du contenu 2">
            <a:extLst>
              <a:ext uri="{FF2B5EF4-FFF2-40B4-BE49-F238E27FC236}">
                <a16:creationId xmlns:a16="http://schemas.microsoft.com/office/drawing/2014/main" id="{9556A185-4FC6-5558-513D-0B603633D464}"/>
              </a:ext>
            </a:extLst>
          </p:cNvPr>
          <p:cNvSpPr txBox="1">
            <a:spLocks/>
          </p:cNvSpPr>
          <p:nvPr/>
        </p:nvSpPr>
        <p:spPr>
          <a:xfrm>
            <a:off x="354123" y="2384581"/>
            <a:ext cx="918935" cy="83401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Fa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8" name="Espace réservé du contenu 2">
            <a:extLst>
              <a:ext uri="{FF2B5EF4-FFF2-40B4-BE49-F238E27FC236}">
                <a16:creationId xmlns:a16="http://schemas.microsoft.com/office/drawing/2014/main" id="{07529B73-8DF9-D7EA-126C-B1A07472414A}"/>
              </a:ext>
            </a:extLst>
          </p:cNvPr>
          <p:cNvSpPr txBox="1">
            <a:spLocks/>
          </p:cNvSpPr>
          <p:nvPr/>
        </p:nvSpPr>
        <p:spPr>
          <a:xfrm>
            <a:off x="3034357" y="357459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426EBD"/>
                </a:solidFill>
              </a:rPr>
              <a:t>1</a:t>
            </a:r>
            <a:r>
              <a:rPr lang="fr-FR" sz="2200" i="1" baseline="30000" dirty="0">
                <a:solidFill>
                  <a:srgbClr val="426EBD"/>
                </a:solidFill>
              </a:rPr>
              <a:t>#</a:t>
            </a:r>
            <a:endParaRPr lang="fr-FR" sz="2200" baseline="30000" dirty="0">
              <a:solidFill>
                <a:srgbClr val="426EBD"/>
              </a:solidFill>
            </a:endParaRPr>
          </a:p>
        </p:txBody>
      </p:sp>
      <p:sp>
        <p:nvSpPr>
          <p:cNvPr id="69" name="Espace réservé du contenu 2">
            <a:extLst>
              <a:ext uri="{FF2B5EF4-FFF2-40B4-BE49-F238E27FC236}">
                <a16:creationId xmlns:a16="http://schemas.microsoft.com/office/drawing/2014/main" id="{68794A00-1CE1-97FA-0FBF-C845B4B6A843}"/>
              </a:ext>
            </a:extLst>
          </p:cNvPr>
          <p:cNvSpPr txBox="1">
            <a:spLocks/>
          </p:cNvSpPr>
          <p:nvPr/>
        </p:nvSpPr>
        <p:spPr>
          <a:xfrm>
            <a:off x="4374474" y="357459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426EBD"/>
                </a:solidFill>
              </a:rPr>
              <a:t>2</a:t>
            </a:r>
            <a:r>
              <a:rPr lang="fr-FR" sz="2200" i="1" baseline="30000" dirty="0">
                <a:solidFill>
                  <a:srgbClr val="426EBD"/>
                </a:solidFill>
              </a:rPr>
              <a:t>#</a:t>
            </a:r>
            <a:endParaRPr lang="fr-FR" sz="2200" baseline="30000" dirty="0">
              <a:solidFill>
                <a:srgbClr val="426EBD"/>
              </a:solidFill>
            </a:endParaRPr>
          </a:p>
        </p:txBody>
      </p:sp>
      <p:sp>
        <p:nvSpPr>
          <p:cNvPr id="70" name="Espace réservé du contenu 2">
            <a:extLst>
              <a:ext uri="{FF2B5EF4-FFF2-40B4-BE49-F238E27FC236}">
                <a16:creationId xmlns:a16="http://schemas.microsoft.com/office/drawing/2014/main" id="{ADE89F3C-774A-3B38-501D-F101103AE1EB}"/>
              </a:ext>
            </a:extLst>
          </p:cNvPr>
          <p:cNvSpPr txBox="1">
            <a:spLocks/>
          </p:cNvSpPr>
          <p:nvPr/>
        </p:nvSpPr>
        <p:spPr>
          <a:xfrm>
            <a:off x="5714591" y="357459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426EBD"/>
                </a:solidFill>
              </a:rPr>
              <a:t>3</a:t>
            </a:r>
            <a:r>
              <a:rPr lang="fr-FR" sz="2200" i="1" baseline="30000" dirty="0">
                <a:solidFill>
                  <a:srgbClr val="426EBD"/>
                </a:solidFill>
              </a:rPr>
              <a:t>#</a:t>
            </a:r>
            <a:endParaRPr lang="fr-FR" sz="2200" baseline="30000" dirty="0">
              <a:solidFill>
                <a:srgbClr val="426EBD"/>
              </a:solidFill>
            </a:endParaRPr>
          </a:p>
        </p:txBody>
      </p:sp>
      <p:sp>
        <p:nvSpPr>
          <p:cNvPr id="71" name="Espace réservé du contenu 2">
            <a:extLst>
              <a:ext uri="{FF2B5EF4-FFF2-40B4-BE49-F238E27FC236}">
                <a16:creationId xmlns:a16="http://schemas.microsoft.com/office/drawing/2014/main" id="{415880E6-D5DE-EAB5-0F40-3B5630CEA069}"/>
              </a:ext>
            </a:extLst>
          </p:cNvPr>
          <p:cNvSpPr txBox="1">
            <a:spLocks/>
          </p:cNvSpPr>
          <p:nvPr/>
        </p:nvSpPr>
        <p:spPr>
          <a:xfrm>
            <a:off x="7054708" y="3574591"/>
            <a:ext cx="918935" cy="834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426EBD"/>
                </a:solidFill>
              </a:rPr>
              <a:t>4</a:t>
            </a:r>
            <a:r>
              <a:rPr lang="fr-FR" sz="2200" i="1" baseline="30000" dirty="0">
                <a:solidFill>
                  <a:srgbClr val="426EBD"/>
                </a:solidFill>
              </a:rPr>
              <a:t>#</a:t>
            </a:r>
            <a:endParaRPr lang="fr-FR" sz="2200" baseline="30000" dirty="0">
              <a:solidFill>
                <a:srgbClr val="426EBD"/>
              </a:solidFill>
            </a:endParaRPr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0F8809D1-B806-91BA-0858-CF7112F589D5}"/>
              </a:ext>
            </a:extLst>
          </p:cNvPr>
          <p:cNvSpPr/>
          <p:nvPr/>
        </p:nvSpPr>
        <p:spPr>
          <a:xfrm>
            <a:off x="354123" y="2384581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Fa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3A87A9E3-FBD4-097E-881D-F7FD12E69EC6}"/>
              </a:ext>
            </a:extLst>
          </p:cNvPr>
          <p:cNvSpPr/>
          <p:nvPr/>
        </p:nvSpPr>
        <p:spPr>
          <a:xfrm>
            <a:off x="1694240" y="2392472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Do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i="1" dirty="0">
              <a:solidFill>
                <a:schemeClr val="bg1"/>
              </a:solidFill>
            </a:endParaRP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FA010C05-54D6-5E07-C20B-9BD3DB2A8BF9}"/>
              </a:ext>
            </a:extLst>
          </p:cNvPr>
          <p:cNvSpPr/>
          <p:nvPr/>
        </p:nvSpPr>
        <p:spPr>
          <a:xfrm>
            <a:off x="4374474" y="2392126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Ré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i="1" dirty="0">
              <a:solidFill>
                <a:schemeClr val="bg1"/>
              </a:solidFill>
            </a:endParaRPr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46554E43-F51C-ED2D-7D8E-71C4E1740AAD}"/>
              </a:ext>
            </a:extLst>
          </p:cNvPr>
          <p:cNvSpPr/>
          <p:nvPr/>
        </p:nvSpPr>
        <p:spPr>
          <a:xfrm>
            <a:off x="3034357" y="2392126"/>
            <a:ext cx="918935" cy="834018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200" i="1" dirty="0">
                <a:solidFill>
                  <a:schemeClr val="bg1"/>
                </a:solidFill>
              </a:rPr>
              <a:t>Sol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i="1" dirty="0">
              <a:solidFill>
                <a:schemeClr val="bg1"/>
              </a:solidFill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DB9E95D4-3A30-4D41-294E-376121ED3EBD}"/>
              </a:ext>
            </a:extLst>
          </p:cNvPr>
          <p:cNvSpPr txBox="1">
            <a:spLocks/>
          </p:cNvSpPr>
          <p:nvPr/>
        </p:nvSpPr>
        <p:spPr>
          <a:xfrm>
            <a:off x="8218346" y="5703893"/>
            <a:ext cx="918935" cy="83401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6" name="Flèche courbée vers la droite 5">
            <a:extLst>
              <a:ext uri="{FF2B5EF4-FFF2-40B4-BE49-F238E27FC236}">
                <a16:creationId xmlns:a16="http://schemas.microsoft.com/office/drawing/2014/main" id="{4A71CB6D-4047-69E8-080F-CA9073DA89CB}"/>
              </a:ext>
            </a:extLst>
          </p:cNvPr>
          <p:cNvSpPr/>
          <p:nvPr/>
        </p:nvSpPr>
        <p:spPr>
          <a:xfrm rot="15002323">
            <a:off x="10070973" y="5338141"/>
            <a:ext cx="467495" cy="2146447"/>
          </a:xfrm>
          <a:prstGeom prst="curv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E2D0D4C-43BD-374E-E3E5-11A3A1F63477}"/>
              </a:ext>
            </a:extLst>
          </p:cNvPr>
          <p:cNvSpPr txBox="1">
            <a:spLocks/>
          </p:cNvSpPr>
          <p:nvPr/>
        </p:nvSpPr>
        <p:spPr>
          <a:xfrm>
            <a:off x="10555967" y="4869875"/>
            <a:ext cx="918935" cy="83401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si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  <a:endParaRPr lang="fr-FR" sz="2200" baseline="30000" dirty="0">
              <a:solidFill>
                <a:schemeClr val="bg1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EE966DB-5ED7-8729-A8CD-919D04BDFB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26482" y="5023587"/>
            <a:ext cx="5826804" cy="780911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7937A58-03CB-F274-BFE7-518AB09D9418}"/>
              </a:ext>
            </a:extLst>
          </p:cNvPr>
          <p:cNvSpPr txBox="1">
            <a:spLocks/>
          </p:cNvSpPr>
          <p:nvPr/>
        </p:nvSpPr>
        <p:spPr>
          <a:xfrm>
            <a:off x="5409287" y="5038858"/>
            <a:ext cx="559808" cy="765639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765319-11B5-3748-E7BE-3056437F600A}"/>
              </a:ext>
            </a:extLst>
          </p:cNvPr>
          <p:cNvSpPr/>
          <p:nvPr/>
        </p:nvSpPr>
        <p:spPr>
          <a:xfrm>
            <a:off x="854242" y="4707183"/>
            <a:ext cx="6371284" cy="141371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C147387-FD45-DFB2-D3AD-5DB83E0A80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26482" y="5023982"/>
            <a:ext cx="5826804" cy="78091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9D45D71-C4CB-A72D-3D35-883ABC689702}"/>
              </a:ext>
            </a:extLst>
          </p:cNvPr>
          <p:cNvSpPr txBox="1"/>
          <p:nvPr/>
        </p:nvSpPr>
        <p:spPr>
          <a:xfrm>
            <a:off x="9606079" y="6052055"/>
            <a:ext cx="1048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+ 1/2 ton</a:t>
            </a:r>
          </a:p>
        </p:txBody>
      </p:sp>
      <p:sp>
        <p:nvSpPr>
          <p:cNvPr id="13" name="sib rond">
            <a:extLst>
              <a:ext uri="{FF2B5EF4-FFF2-40B4-BE49-F238E27FC236}">
                <a16:creationId xmlns:a16="http://schemas.microsoft.com/office/drawing/2014/main" id="{2856AF18-05E8-485C-BCDB-9BE37F776E96}"/>
              </a:ext>
            </a:extLst>
          </p:cNvPr>
          <p:cNvSpPr/>
          <p:nvPr/>
        </p:nvSpPr>
        <p:spPr>
          <a:xfrm>
            <a:off x="1445253" y="4971603"/>
            <a:ext cx="450453" cy="834018"/>
          </a:xfrm>
          <a:prstGeom prst="ellipse">
            <a:avLst/>
          </a:prstGeom>
          <a:solidFill>
            <a:srgbClr val="00B050">
              <a:alpha val="25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2200" i="1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991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2" grpId="0" animBg="1"/>
      <p:bldP spid="73" grpId="0" animBg="1"/>
      <p:bldP spid="74" grpId="0" animBg="1"/>
      <p:bldP spid="75" grpId="0" animBg="1"/>
      <p:bldP spid="2" grpId="0" uiExpand="1" build="allAtOnce" animBg="1"/>
      <p:bldP spid="6" grpId="0" animBg="1"/>
      <p:bldP spid="7" grpId="0" uiExpand="1" build="allAtOnce" animBg="1"/>
      <p:bldP spid="9" grpId="0" animBg="1"/>
      <p:bldP spid="10" grpId="0" animBg="1"/>
      <p:bldP spid="1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40" name="Espace réservé du contenu 2">
            <a:extLst>
              <a:ext uri="{FF2B5EF4-FFF2-40B4-BE49-F238E27FC236}">
                <a16:creationId xmlns:a16="http://schemas.microsoft.com/office/drawing/2014/main" id="{C62939C5-8E29-2222-FB39-153C09C5D6B1}"/>
              </a:ext>
            </a:extLst>
          </p:cNvPr>
          <p:cNvSpPr txBox="1">
            <a:spLocks/>
          </p:cNvSpPr>
          <p:nvPr/>
        </p:nvSpPr>
        <p:spPr>
          <a:xfrm>
            <a:off x="833116" y="515499"/>
            <a:ext cx="10515599" cy="86725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Ecris ces deux tonalités en précisant les tons et demi-tons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5F33A7E9-21A2-73FE-48CF-25B279F904C3}"/>
              </a:ext>
            </a:extLst>
          </p:cNvPr>
          <p:cNvSpPr txBox="1">
            <a:spLocks/>
          </p:cNvSpPr>
          <p:nvPr/>
        </p:nvSpPr>
        <p:spPr>
          <a:xfrm>
            <a:off x="833115" y="1898250"/>
            <a:ext cx="10515599" cy="1530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200" dirty="0">
              <a:solidFill>
                <a:schemeClr val="bg1"/>
              </a:solidFill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F488D46-743C-A8F5-7908-2716680D9DE8}"/>
              </a:ext>
            </a:extLst>
          </p:cNvPr>
          <p:cNvSpPr txBox="1">
            <a:spLocks/>
          </p:cNvSpPr>
          <p:nvPr/>
        </p:nvSpPr>
        <p:spPr>
          <a:xfrm>
            <a:off x="833114" y="3725875"/>
            <a:ext cx="10515599" cy="15307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r-FR" sz="2200" dirty="0">
              <a:solidFill>
                <a:schemeClr val="bg1"/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7DFB840-89BA-F6DB-856B-7472BC727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2124500"/>
            <a:ext cx="7772400" cy="104166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C728954-2B79-D546-1C34-BDFBEDE6F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2124500"/>
            <a:ext cx="7772400" cy="1041661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176E4F6-CEF5-FEEF-7800-B625474B7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00" y="2124500"/>
            <a:ext cx="7772400" cy="104166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1E9BB60-F585-2722-EABB-8C07F96EF7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2124500"/>
            <a:ext cx="7772400" cy="104166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42EA1B4-3D02-7865-9C70-5A0F24BB73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9800" y="2124500"/>
            <a:ext cx="7772400" cy="104166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361450A-E467-A4C9-19FC-E7EBB9A6EF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9800" y="2124500"/>
            <a:ext cx="7772400" cy="104166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6011B5C-DE70-8A08-E920-E961DFFC8C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800" y="2124500"/>
            <a:ext cx="7772400" cy="10416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089B724-6CEA-467C-157E-2AAF1AC4BE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800" y="2124500"/>
            <a:ext cx="7772400" cy="104166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6B0CA53-1271-DB2B-3F60-5A849FFDEC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09800" y="3944499"/>
            <a:ext cx="7772400" cy="104166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0E2BCF4-2429-6C1E-2120-810D81C618C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09800" y="3944499"/>
            <a:ext cx="7772400" cy="104166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C34B3DD8-1D5B-8E23-215D-415E01371B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09800" y="3944499"/>
            <a:ext cx="7772400" cy="104166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8D6D575-3F46-1EED-AADB-786E53D81A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09800" y="3944499"/>
            <a:ext cx="7772400" cy="104166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93439EE-90C3-A1EE-736A-14E7B06F4B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09800" y="3944499"/>
            <a:ext cx="7772400" cy="1041661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593D90A7-DDB6-0A38-C556-9FEEC734D5B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09800" y="3944499"/>
            <a:ext cx="7772400" cy="1041661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8D3DE3E-1EAF-2A51-DF7F-2FDA4C6687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09800" y="3944499"/>
            <a:ext cx="7772400" cy="104166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57776F5-5ED1-FF65-4859-C761528661A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09800" y="3944499"/>
            <a:ext cx="7772400" cy="104166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DD0C8EA-CB20-50DD-B6E1-4058E0C34C9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09800" y="3944499"/>
            <a:ext cx="7772400" cy="1041661"/>
          </a:xfrm>
          <a:prstGeom prst="rect">
            <a:avLst/>
          </a:prstGeom>
        </p:spPr>
      </p:pic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EE1897D3-1C73-F628-7A69-E4E3F8F3F429}"/>
              </a:ext>
            </a:extLst>
          </p:cNvPr>
          <p:cNvSpPr txBox="1">
            <a:spLocks/>
          </p:cNvSpPr>
          <p:nvPr/>
        </p:nvSpPr>
        <p:spPr>
          <a:xfrm>
            <a:off x="7924800" y="4108429"/>
            <a:ext cx="685895" cy="765639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FR" sz="2200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41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3F7FACB9-9DB0-8C79-2DF1-F526C51029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1"/>
            <a:chExt cx="12192000" cy="685800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8E7FE58-7458-8923-DFE1-BFDF8D331D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"/>
            </a:blip>
            <a:srcRect t="31039" b="29165"/>
            <a:stretch/>
          </p:blipFill>
          <p:spPr>
            <a:xfrm>
              <a:off x="-1" y="-1"/>
              <a:ext cx="12192000" cy="685800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56AE477-7567-D8BB-4121-45BDA603DAB4}"/>
                </a:ext>
              </a:extLst>
            </p:cNvPr>
            <p:cNvSpPr txBox="1"/>
            <p:nvPr/>
          </p:nvSpPr>
          <p:spPr>
            <a:xfrm>
              <a:off x="4394252" y="6611778"/>
              <a:ext cx="340349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b="1" dirty="0"/>
                <a:t>© Editions Tommy DESCAMPS – Tous droits réservés – 2025</a:t>
              </a:r>
            </a:p>
          </p:txBody>
        </p:sp>
      </p:grp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EB92E682-A93A-414C-74E3-FCD06D5C32E6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Complète le tableau des tons voisins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44E1799F-335B-1BD7-9399-9845AFD6A1B7}"/>
              </a:ext>
            </a:extLst>
          </p:cNvPr>
          <p:cNvSpPr txBox="1">
            <a:spLocks/>
          </p:cNvSpPr>
          <p:nvPr/>
        </p:nvSpPr>
        <p:spPr>
          <a:xfrm>
            <a:off x="3503813" y="4673647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7030A0"/>
                </a:solidFill>
              </a:rPr>
              <a:t>Fa</a:t>
            </a:r>
            <a:r>
              <a:rPr lang="fr-FR" sz="2200" i="1" baseline="30000" dirty="0">
                <a:solidFill>
                  <a:srgbClr val="7030A0"/>
                </a:solidFill>
              </a:rPr>
              <a:t>#</a:t>
            </a:r>
            <a:r>
              <a:rPr lang="fr-FR" sz="2200" i="1" dirty="0">
                <a:solidFill>
                  <a:srgbClr val="7030A0"/>
                </a:solidFill>
              </a:rPr>
              <a:t> mineur</a:t>
            </a:r>
            <a:endParaRPr lang="fr-FR" sz="2200" i="1" baseline="30000" dirty="0">
              <a:solidFill>
                <a:srgbClr val="7030A0"/>
              </a:solidFill>
            </a:endParaRP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0546C67-B7E3-3853-5C58-E0F06CA67E70}"/>
              </a:ext>
            </a:extLst>
          </p:cNvPr>
          <p:cNvSpPr txBox="1">
            <a:spLocks/>
          </p:cNvSpPr>
          <p:nvPr/>
        </p:nvSpPr>
        <p:spPr>
          <a:xfrm>
            <a:off x="9057462" y="4673647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7030A0"/>
                </a:solidFill>
              </a:rPr>
              <a:t>Sol</a:t>
            </a:r>
            <a:r>
              <a:rPr lang="fr-FR" sz="2200" i="1" baseline="30000" dirty="0">
                <a:solidFill>
                  <a:srgbClr val="7030A0"/>
                </a:solidFill>
              </a:rPr>
              <a:t>#</a:t>
            </a:r>
            <a:r>
              <a:rPr lang="fr-FR" sz="2200" i="1" dirty="0">
                <a:solidFill>
                  <a:srgbClr val="7030A0"/>
                </a:solidFill>
              </a:rPr>
              <a:t> mineur</a:t>
            </a:r>
            <a:endParaRPr lang="fr-FR" sz="2200" i="1" baseline="30000" dirty="0">
              <a:solidFill>
                <a:srgbClr val="7030A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F326C464-8A39-B227-FE96-17515E302D1B}"/>
              </a:ext>
            </a:extLst>
          </p:cNvPr>
          <p:cNvSpPr txBox="1">
            <a:spLocks/>
          </p:cNvSpPr>
          <p:nvPr/>
        </p:nvSpPr>
        <p:spPr>
          <a:xfrm>
            <a:off x="6280637" y="4672799"/>
            <a:ext cx="2407548" cy="83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7030A0"/>
                </a:solidFill>
              </a:rPr>
              <a:t>Do</a:t>
            </a:r>
            <a:r>
              <a:rPr lang="fr-FR" sz="2200" i="1" baseline="30000" dirty="0">
                <a:solidFill>
                  <a:srgbClr val="7030A0"/>
                </a:solidFill>
              </a:rPr>
              <a:t>#</a:t>
            </a:r>
            <a:r>
              <a:rPr lang="fr-FR" sz="2200" i="1" dirty="0">
                <a:solidFill>
                  <a:srgbClr val="7030A0"/>
                </a:solidFill>
              </a:rPr>
              <a:t> mineur</a:t>
            </a:r>
            <a:endParaRPr lang="fr-FR" sz="2200" i="1" baseline="30000" dirty="0">
              <a:solidFill>
                <a:srgbClr val="7030A0"/>
              </a:solidFill>
            </a:endParaRP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760BA024-2179-2F8D-AF07-F6A1E9449118}"/>
              </a:ext>
            </a:extLst>
          </p:cNvPr>
          <p:cNvSpPr txBox="1">
            <a:spLocks/>
          </p:cNvSpPr>
          <p:nvPr/>
        </p:nvSpPr>
        <p:spPr>
          <a:xfrm>
            <a:off x="3503813" y="3606466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C00000"/>
                </a:solidFill>
              </a:rPr>
              <a:t>La Majeur</a:t>
            </a:r>
            <a:endParaRPr lang="fr-FR" sz="2200" i="1" baseline="30000" dirty="0">
              <a:solidFill>
                <a:srgbClr val="C00000"/>
              </a:solidFill>
            </a:endParaRP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0DEBFE3-6395-E784-A30F-5AC8063C9948}"/>
              </a:ext>
            </a:extLst>
          </p:cNvPr>
          <p:cNvSpPr txBox="1">
            <a:spLocks/>
          </p:cNvSpPr>
          <p:nvPr/>
        </p:nvSpPr>
        <p:spPr>
          <a:xfrm>
            <a:off x="9057462" y="3606466"/>
            <a:ext cx="2407548" cy="834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002060"/>
                </a:solidFill>
              </a:rPr>
              <a:t>Si Majeur</a:t>
            </a:r>
            <a:endParaRPr lang="fr-FR" sz="2200" i="1" baseline="30000" dirty="0">
              <a:solidFill>
                <a:srgbClr val="002060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3AB19CD3-E89C-2752-8EA8-DE1B2D7B1D07}"/>
              </a:ext>
            </a:extLst>
          </p:cNvPr>
          <p:cNvSpPr txBox="1">
            <a:spLocks/>
          </p:cNvSpPr>
          <p:nvPr/>
        </p:nvSpPr>
        <p:spPr>
          <a:xfrm>
            <a:off x="6280637" y="3606466"/>
            <a:ext cx="2407548" cy="835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b="1" i="1" dirty="0">
                <a:solidFill>
                  <a:srgbClr val="00B050"/>
                </a:solidFill>
              </a:rPr>
              <a:t>Mi Majeur</a:t>
            </a:r>
            <a:endParaRPr lang="fr-FR" sz="2200" b="1" i="1" baseline="30000" dirty="0">
              <a:solidFill>
                <a:srgbClr val="00B050"/>
              </a:solidFill>
            </a:endParaRP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4FD3E8E3-B796-3205-415E-652C93919FFC}"/>
              </a:ext>
            </a:extLst>
          </p:cNvPr>
          <p:cNvSpPr txBox="1">
            <a:spLocks/>
          </p:cNvSpPr>
          <p:nvPr/>
        </p:nvSpPr>
        <p:spPr>
          <a:xfrm>
            <a:off x="3503813" y="2545578"/>
            <a:ext cx="2407548" cy="834016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3 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48B37F6A-26D9-4BB9-E795-AE15D3A68C6D}"/>
              </a:ext>
            </a:extLst>
          </p:cNvPr>
          <p:cNvSpPr txBox="1">
            <a:spLocks/>
          </p:cNvSpPr>
          <p:nvPr/>
        </p:nvSpPr>
        <p:spPr>
          <a:xfrm>
            <a:off x="9057462" y="2545200"/>
            <a:ext cx="2407548" cy="834016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5 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EDE5476E-5B6B-8B08-7AC1-47FD3D3D633B}"/>
              </a:ext>
            </a:extLst>
          </p:cNvPr>
          <p:cNvSpPr txBox="1">
            <a:spLocks/>
          </p:cNvSpPr>
          <p:nvPr/>
        </p:nvSpPr>
        <p:spPr>
          <a:xfrm>
            <a:off x="6280637" y="2544394"/>
            <a:ext cx="2407548" cy="83520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4 </a:t>
            </a:r>
            <a:r>
              <a:rPr lang="fr-FR" sz="2200" i="1" baseline="30000" dirty="0">
                <a:solidFill>
                  <a:schemeClr val="bg1"/>
                </a:solidFill>
              </a:rPr>
              <a:t>#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AB1915B-DA16-D523-3ACC-FA5C3EC0DA98}"/>
              </a:ext>
            </a:extLst>
          </p:cNvPr>
          <p:cNvSpPr txBox="1">
            <a:spLocks/>
          </p:cNvSpPr>
          <p:nvPr/>
        </p:nvSpPr>
        <p:spPr>
          <a:xfrm>
            <a:off x="726989" y="4672800"/>
            <a:ext cx="2407548" cy="83401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Tons mineurs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65174F85-E6FB-F1C2-C27A-987B2E7FF491}"/>
              </a:ext>
            </a:extLst>
          </p:cNvPr>
          <p:cNvSpPr txBox="1">
            <a:spLocks/>
          </p:cNvSpPr>
          <p:nvPr/>
        </p:nvSpPr>
        <p:spPr>
          <a:xfrm>
            <a:off x="726989" y="3606466"/>
            <a:ext cx="2407548" cy="834016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Tons Majeurs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  <p:sp>
        <p:nvSpPr>
          <p:cNvPr id="33" name="Flèche courbée vers la gauche 32">
            <a:extLst>
              <a:ext uri="{FF2B5EF4-FFF2-40B4-BE49-F238E27FC236}">
                <a16:creationId xmlns:a16="http://schemas.microsoft.com/office/drawing/2014/main" id="{5A066915-5CA8-3A70-3AAD-962B1602478C}"/>
              </a:ext>
            </a:extLst>
          </p:cNvPr>
          <p:cNvSpPr/>
          <p:nvPr/>
        </p:nvSpPr>
        <p:spPr>
          <a:xfrm rot="5400000" flipH="1">
            <a:off x="5930950" y="1549326"/>
            <a:ext cx="330097" cy="1203775"/>
          </a:xfrm>
          <a:prstGeom prst="curvedLeftArrow">
            <a:avLst>
              <a:gd name="adj1" fmla="val 25000"/>
              <a:gd name="adj2" fmla="val 50000"/>
              <a:gd name="adj3" fmla="val 2805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4" name="Flèche courbée vers la gauche 33">
            <a:extLst>
              <a:ext uri="{FF2B5EF4-FFF2-40B4-BE49-F238E27FC236}">
                <a16:creationId xmlns:a16="http://schemas.microsoft.com/office/drawing/2014/main" id="{EF32BC28-2C2B-69C8-0FF8-1AA185155A20}"/>
              </a:ext>
            </a:extLst>
          </p:cNvPr>
          <p:cNvSpPr/>
          <p:nvPr/>
        </p:nvSpPr>
        <p:spPr>
          <a:xfrm rot="16200000">
            <a:off x="8701910" y="1566500"/>
            <a:ext cx="330097" cy="1203775"/>
          </a:xfrm>
          <a:prstGeom prst="curvedLeftArrow">
            <a:avLst>
              <a:gd name="adj1" fmla="val 25000"/>
              <a:gd name="adj2" fmla="val 50000"/>
              <a:gd name="adj3" fmla="val 2805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10963CF-9157-7A59-8DB4-15F305696D88}"/>
              </a:ext>
            </a:extLst>
          </p:cNvPr>
          <p:cNvSpPr txBox="1"/>
          <p:nvPr/>
        </p:nvSpPr>
        <p:spPr>
          <a:xfrm>
            <a:off x="5911361" y="1616833"/>
            <a:ext cx="37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-1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2018C9F-BC31-165F-196E-1F8A9D778238}"/>
              </a:ext>
            </a:extLst>
          </p:cNvPr>
          <p:cNvSpPr txBox="1"/>
          <p:nvPr/>
        </p:nvSpPr>
        <p:spPr>
          <a:xfrm>
            <a:off x="8611539" y="1616833"/>
            <a:ext cx="51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+1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355C8332-8585-ECAF-59D1-7CDF5C6F7C17}"/>
              </a:ext>
            </a:extLst>
          </p:cNvPr>
          <p:cNvSpPr txBox="1">
            <a:spLocks/>
          </p:cNvSpPr>
          <p:nvPr/>
        </p:nvSpPr>
        <p:spPr>
          <a:xfrm>
            <a:off x="6944411" y="5616000"/>
            <a:ext cx="1080000" cy="83401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Si</a:t>
            </a:r>
            <a:r>
              <a:rPr lang="fr-FR" sz="22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8A7E3728-7B14-A375-E30D-8A0F23C954F9}"/>
              </a:ext>
            </a:extLst>
          </p:cNvPr>
          <p:cNvSpPr txBox="1">
            <a:spLocks/>
          </p:cNvSpPr>
          <p:nvPr/>
        </p:nvSpPr>
        <p:spPr>
          <a:xfrm>
            <a:off x="4167587" y="5616000"/>
            <a:ext cx="1080000" cy="83401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Mi</a:t>
            </a:r>
            <a:r>
              <a:rPr lang="fr-FR" sz="2200" i="1" baseline="30000" dirty="0">
                <a:solidFill>
                  <a:srgbClr val="FFC000"/>
                </a:solidFill>
              </a:rPr>
              <a:t>#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223817E-123E-5AC5-D2D7-7A078EE0CC60}"/>
              </a:ext>
            </a:extLst>
          </p:cNvPr>
          <p:cNvSpPr txBox="1">
            <a:spLocks/>
          </p:cNvSpPr>
          <p:nvPr/>
        </p:nvSpPr>
        <p:spPr>
          <a:xfrm>
            <a:off x="9721236" y="5616000"/>
            <a:ext cx="1080000" cy="83401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rgbClr val="FFC000"/>
                </a:solidFill>
              </a:rPr>
              <a:t>Fa</a:t>
            </a:r>
            <a:r>
              <a:rPr lang="fr-FR" sz="2200" i="1" baseline="30000" dirty="0">
                <a:solidFill>
                  <a:srgbClr val="FFC000"/>
                </a:solidFill>
              </a:rPr>
              <a:t>x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D64A91B-726F-3848-EA73-98F68C4D4FEC}"/>
              </a:ext>
            </a:extLst>
          </p:cNvPr>
          <p:cNvSpPr txBox="1">
            <a:spLocks/>
          </p:cNvSpPr>
          <p:nvPr/>
        </p:nvSpPr>
        <p:spPr>
          <a:xfrm>
            <a:off x="726989" y="5616000"/>
            <a:ext cx="2407548" cy="83401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i="1" dirty="0">
                <a:solidFill>
                  <a:schemeClr val="bg1"/>
                </a:solidFill>
              </a:rPr>
              <a:t>Note sensible du ton mineur</a:t>
            </a:r>
            <a:endParaRPr lang="fr-FR" sz="2200" i="1" baseline="300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386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2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0B542CB-6193-00C0-1FA5-16808A45F002}"/>
              </a:ext>
            </a:extLst>
          </p:cNvPr>
          <p:cNvSpPr txBox="1">
            <a:spLocks/>
          </p:cNvSpPr>
          <p:nvPr/>
        </p:nvSpPr>
        <p:spPr>
          <a:xfrm>
            <a:off x="309717" y="290226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Legato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629B3C4-AA8F-A8B3-9BB8-C93460EC5C8A}"/>
              </a:ext>
            </a:extLst>
          </p:cNvPr>
          <p:cNvSpPr txBox="1">
            <a:spLocks/>
          </p:cNvSpPr>
          <p:nvPr/>
        </p:nvSpPr>
        <p:spPr>
          <a:xfrm>
            <a:off x="3207055" y="290226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Lié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447EBE9E-92BD-E3F0-6E11-05B25A8BA504}"/>
              </a:ext>
            </a:extLst>
          </p:cNvPr>
          <p:cNvSpPr txBox="1">
            <a:spLocks/>
          </p:cNvSpPr>
          <p:nvPr/>
        </p:nvSpPr>
        <p:spPr>
          <a:xfrm>
            <a:off x="309717" y="4305995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Louré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DD1C622F-03DD-B75B-F194-C366BD9F767A}"/>
              </a:ext>
            </a:extLst>
          </p:cNvPr>
          <p:cNvSpPr txBox="1">
            <a:spLocks/>
          </p:cNvSpPr>
          <p:nvPr/>
        </p:nvSpPr>
        <p:spPr>
          <a:xfrm>
            <a:off x="3207055" y="4305995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Appuyé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AAC3832A-F037-EDDD-2DBC-453335A68442}"/>
              </a:ext>
            </a:extLst>
          </p:cNvPr>
          <p:cNvSpPr txBox="1">
            <a:spLocks/>
          </p:cNvSpPr>
          <p:nvPr/>
        </p:nvSpPr>
        <p:spPr>
          <a:xfrm>
            <a:off x="6264885" y="3604131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Staccato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54410F3-01BE-B4C2-CBA2-2825B025B25D}"/>
              </a:ext>
            </a:extLst>
          </p:cNvPr>
          <p:cNvSpPr txBox="1">
            <a:spLocks/>
          </p:cNvSpPr>
          <p:nvPr/>
        </p:nvSpPr>
        <p:spPr>
          <a:xfrm>
            <a:off x="9162223" y="3604131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Piqué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2C639E37-F3D2-5678-C81B-3FD22A1F5A99}"/>
              </a:ext>
            </a:extLst>
          </p:cNvPr>
          <p:cNvSpPr txBox="1">
            <a:spLocks/>
          </p:cNvSpPr>
          <p:nvPr/>
        </p:nvSpPr>
        <p:spPr>
          <a:xfrm>
            <a:off x="6264885" y="5007856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Accent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5809C942-FA80-5770-92F7-B70DB6949B8A}"/>
              </a:ext>
            </a:extLst>
          </p:cNvPr>
          <p:cNvSpPr txBox="1">
            <a:spLocks/>
          </p:cNvSpPr>
          <p:nvPr/>
        </p:nvSpPr>
        <p:spPr>
          <a:xfrm>
            <a:off x="9162223" y="5007856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Accentué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AE26C97F-A02E-2D00-4DCA-B627148D06AB}"/>
              </a:ext>
            </a:extLst>
          </p:cNvPr>
          <p:cNvSpPr txBox="1">
            <a:spLocks/>
          </p:cNvSpPr>
          <p:nvPr/>
        </p:nvSpPr>
        <p:spPr>
          <a:xfrm>
            <a:off x="824276" y="391219"/>
            <a:ext cx="10543444" cy="802665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Trouve-t-on des articulations dans la partition ?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8301E58C-9689-364D-472E-69B4965B86A2}"/>
              </a:ext>
            </a:extLst>
          </p:cNvPr>
          <p:cNvSpPr txBox="1">
            <a:spLocks/>
          </p:cNvSpPr>
          <p:nvPr/>
        </p:nvSpPr>
        <p:spPr>
          <a:xfrm>
            <a:off x="4394252" y="1468411"/>
            <a:ext cx="3601171" cy="802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002060"/>
                </a:solidFill>
              </a:rPr>
              <a:t>NON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3" grpId="0" animBg="1"/>
      <p:bldP spid="30" grpId="0" animBg="1"/>
      <p:bldP spid="31" grpId="0" animBg="1"/>
      <p:bldP spid="34" grpId="0" animBg="1"/>
      <p:bldP spid="35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veut dire « Allegro » ?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Allègre, vif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BA00ECA-D086-5023-C123-44344305743B}"/>
              </a:ext>
            </a:extLst>
          </p:cNvPr>
          <p:cNvSpPr txBox="1">
            <a:spLocks/>
          </p:cNvSpPr>
          <p:nvPr/>
        </p:nvSpPr>
        <p:spPr>
          <a:xfrm>
            <a:off x="833117" y="1417559"/>
            <a:ext cx="5094000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 quelle catégorie correspond « Allegro » ?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56A89C9-0FEC-35BA-76C7-9A9F3F037699}"/>
              </a:ext>
            </a:extLst>
          </p:cNvPr>
          <p:cNvSpPr txBox="1">
            <a:spLocks/>
          </p:cNvSpPr>
          <p:nvPr/>
        </p:nvSpPr>
        <p:spPr>
          <a:xfrm>
            <a:off x="6264885" y="141755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Tempo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30B542CB-6193-00C0-1FA5-16808A45F002}"/>
              </a:ext>
            </a:extLst>
          </p:cNvPr>
          <p:cNvSpPr txBox="1">
            <a:spLocks/>
          </p:cNvSpPr>
          <p:nvPr/>
        </p:nvSpPr>
        <p:spPr>
          <a:xfrm>
            <a:off x="309717" y="2463772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Largo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9629B3C4-AA8F-A8B3-9BB8-C93460EC5C8A}"/>
              </a:ext>
            </a:extLst>
          </p:cNvPr>
          <p:cNvSpPr txBox="1">
            <a:spLocks/>
          </p:cNvSpPr>
          <p:nvPr/>
        </p:nvSpPr>
        <p:spPr>
          <a:xfrm>
            <a:off x="3200771" y="2463772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Large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6956C4D6-9281-9FD9-C965-55B815E2C82E}"/>
              </a:ext>
            </a:extLst>
          </p:cNvPr>
          <p:cNvSpPr txBox="1">
            <a:spLocks/>
          </p:cNvSpPr>
          <p:nvPr/>
        </p:nvSpPr>
        <p:spPr>
          <a:xfrm>
            <a:off x="297148" y="327525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Lento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338F6571-C666-8BB3-A7B8-2253E46A2A04}"/>
              </a:ext>
            </a:extLst>
          </p:cNvPr>
          <p:cNvSpPr txBox="1">
            <a:spLocks/>
          </p:cNvSpPr>
          <p:nvPr/>
        </p:nvSpPr>
        <p:spPr>
          <a:xfrm>
            <a:off x="3200771" y="327525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Lent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447EBE9E-92BD-E3F0-6E11-05B25A8BA504}"/>
              </a:ext>
            </a:extLst>
          </p:cNvPr>
          <p:cNvSpPr txBox="1">
            <a:spLocks/>
          </p:cNvSpPr>
          <p:nvPr/>
        </p:nvSpPr>
        <p:spPr>
          <a:xfrm>
            <a:off x="309717" y="4086746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Adagio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DD1C622F-03DD-B75B-F194-C366BD9F767A}"/>
              </a:ext>
            </a:extLst>
          </p:cNvPr>
          <p:cNvSpPr txBox="1">
            <a:spLocks/>
          </p:cNvSpPr>
          <p:nvPr/>
        </p:nvSpPr>
        <p:spPr>
          <a:xfrm>
            <a:off x="3200771" y="4086746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lent que lento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0CBB91EC-6631-5C32-9266-6737EB97FDCA}"/>
              </a:ext>
            </a:extLst>
          </p:cNvPr>
          <p:cNvSpPr txBox="1">
            <a:spLocks/>
          </p:cNvSpPr>
          <p:nvPr/>
        </p:nvSpPr>
        <p:spPr>
          <a:xfrm>
            <a:off x="297148" y="4898233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Andante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8A87E7A5-06F2-D85A-1F38-BF54F04C7278}"/>
              </a:ext>
            </a:extLst>
          </p:cNvPr>
          <p:cNvSpPr txBox="1">
            <a:spLocks/>
          </p:cNvSpPr>
          <p:nvPr/>
        </p:nvSpPr>
        <p:spPr>
          <a:xfrm>
            <a:off x="3200771" y="4898233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Lent mais allant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B0EA2937-4F6B-1D23-4304-5403696E171F}"/>
              </a:ext>
            </a:extLst>
          </p:cNvPr>
          <p:cNvSpPr txBox="1">
            <a:spLocks/>
          </p:cNvSpPr>
          <p:nvPr/>
        </p:nvSpPr>
        <p:spPr>
          <a:xfrm>
            <a:off x="297148" y="5709719"/>
            <a:ext cx="2732632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Andantino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60761088-8704-17E3-1D26-38F448AEB053}"/>
              </a:ext>
            </a:extLst>
          </p:cNvPr>
          <p:cNvSpPr txBox="1">
            <a:spLocks/>
          </p:cNvSpPr>
          <p:nvPr/>
        </p:nvSpPr>
        <p:spPr>
          <a:xfrm>
            <a:off x="3200771" y="5709719"/>
            <a:ext cx="2732631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lent qu’Andante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F40CD0D3-7DC9-F2B6-3677-D169CD209CC1}"/>
              </a:ext>
            </a:extLst>
          </p:cNvPr>
          <p:cNvSpPr txBox="1">
            <a:spLocks/>
          </p:cNvSpPr>
          <p:nvPr/>
        </p:nvSpPr>
        <p:spPr>
          <a:xfrm>
            <a:off x="6277454" y="2463771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Moderato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CA1958A3-2CB7-DD1E-AE35-8573B92DFAEC}"/>
              </a:ext>
            </a:extLst>
          </p:cNvPr>
          <p:cNvSpPr txBox="1">
            <a:spLocks/>
          </p:cNvSpPr>
          <p:nvPr/>
        </p:nvSpPr>
        <p:spPr>
          <a:xfrm>
            <a:off x="9174792" y="2463771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Modéré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AAC3832A-F037-EDDD-2DBC-453335A68442}"/>
              </a:ext>
            </a:extLst>
          </p:cNvPr>
          <p:cNvSpPr txBox="1">
            <a:spLocks/>
          </p:cNvSpPr>
          <p:nvPr/>
        </p:nvSpPr>
        <p:spPr>
          <a:xfrm>
            <a:off x="6264885" y="3275258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chemeClr val="bg1"/>
                </a:solidFill>
              </a:rPr>
              <a:t>Allegretto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054410F3-01BE-B4C2-CBA2-2825B025B25D}"/>
              </a:ext>
            </a:extLst>
          </p:cNvPr>
          <p:cNvSpPr txBox="1">
            <a:spLocks/>
          </p:cNvSpPr>
          <p:nvPr/>
        </p:nvSpPr>
        <p:spPr>
          <a:xfrm>
            <a:off x="9162223" y="3275258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- vite qu’Allegro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97BEA838-D67C-8F64-B680-CA0AC1D4A06F}"/>
              </a:ext>
            </a:extLst>
          </p:cNvPr>
          <p:cNvSpPr txBox="1">
            <a:spLocks/>
          </p:cNvSpPr>
          <p:nvPr/>
        </p:nvSpPr>
        <p:spPr>
          <a:xfrm>
            <a:off x="6277454" y="4086745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Vivace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D6BCD979-0A42-7055-1861-C0C1F2224EF0}"/>
              </a:ext>
            </a:extLst>
          </p:cNvPr>
          <p:cNvSpPr txBox="1">
            <a:spLocks/>
          </p:cNvSpPr>
          <p:nvPr/>
        </p:nvSpPr>
        <p:spPr>
          <a:xfrm>
            <a:off x="9174792" y="4086745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Vif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2C639E37-F3D2-5678-C81B-3FD22A1F5A99}"/>
              </a:ext>
            </a:extLst>
          </p:cNvPr>
          <p:cNvSpPr txBox="1">
            <a:spLocks/>
          </p:cNvSpPr>
          <p:nvPr/>
        </p:nvSpPr>
        <p:spPr>
          <a:xfrm>
            <a:off x="6264885" y="4898232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Presto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5809C942-FA80-5770-92F7-B70DB6949B8A}"/>
              </a:ext>
            </a:extLst>
          </p:cNvPr>
          <p:cNvSpPr txBox="1">
            <a:spLocks/>
          </p:cNvSpPr>
          <p:nvPr/>
        </p:nvSpPr>
        <p:spPr>
          <a:xfrm>
            <a:off x="9162223" y="4898232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Pressé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20D8AFA1-40ED-CEC4-66DA-083F7A805EEE}"/>
              </a:ext>
            </a:extLst>
          </p:cNvPr>
          <p:cNvSpPr txBox="1">
            <a:spLocks/>
          </p:cNvSpPr>
          <p:nvPr/>
        </p:nvSpPr>
        <p:spPr>
          <a:xfrm>
            <a:off x="6264885" y="5709718"/>
            <a:ext cx="2732631" cy="526731"/>
          </a:xfrm>
          <a:prstGeom prst="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Prestissimo</a:t>
            </a: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0EA5B7A2-4FA9-0C6C-4857-794B91B63806}"/>
              </a:ext>
            </a:extLst>
          </p:cNvPr>
          <p:cNvSpPr txBox="1">
            <a:spLocks/>
          </p:cNvSpPr>
          <p:nvPr/>
        </p:nvSpPr>
        <p:spPr>
          <a:xfrm>
            <a:off x="9162223" y="5709718"/>
            <a:ext cx="2732632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FFC000"/>
                </a:solidFill>
              </a:rPr>
              <a:t>Très rapide</a:t>
            </a:r>
            <a:endParaRPr lang="fr-FR" sz="2200" u="sng" dirty="0">
              <a:solidFill>
                <a:srgbClr val="FFC00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4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E7FE58-7458-8923-DFE1-BFDF8D331D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</a:blip>
          <a:srcRect t="31039" b="291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810EC8-EF3E-D884-2CFB-728B61AF2A35}"/>
              </a:ext>
            </a:extLst>
          </p:cNvPr>
          <p:cNvSpPr txBox="1">
            <a:spLocks/>
          </p:cNvSpPr>
          <p:nvPr/>
        </p:nvSpPr>
        <p:spPr>
          <a:xfrm>
            <a:off x="833117" y="515499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signifie 4 du haut ?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57D1484-4EC4-1E0B-71D8-F13ADA0B361E}"/>
              </a:ext>
            </a:extLst>
          </p:cNvPr>
          <p:cNvSpPr txBox="1">
            <a:spLocks/>
          </p:cNvSpPr>
          <p:nvPr/>
        </p:nvSpPr>
        <p:spPr>
          <a:xfrm>
            <a:off x="6264885" y="51549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4 temps par mesure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EBA00ECA-D086-5023-C123-44344305743B}"/>
              </a:ext>
            </a:extLst>
          </p:cNvPr>
          <p:cNvSpPr txBox="1">
            <a:spLocks/>
          </p:cNvSpPr>
          <p:nvPr/>
        </p:nvSpPr>
        <p:spPr>
          <a:xfrm>
            <a:off x="833117" y="1682371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 signifie 4 du bas ?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56A89C9-0FEC-35BA-76C7-9A9F3F037699}"/>
              </a:ext>
            </a:extLst>
          </p:cNvPr>
          <p:cNvSpPr txBox="1">
            <a:spLocks/>
          </p:cNvSpPr>
          <p:nvPr/>
        </p:nvSpPr>
        <p:spPr>
          <a:xfrm>
            <a:off x="6264885" y="1682372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L’unité de temps, la noire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EEBB1CB-5A04-9143-FB17-9FA33314FD6F}"/>
              </a:ext>
            </a:extLst>
          </p:cNvPr>
          <p:cNvSpPr txBox="1"/>
          <p:nvPr/>
        </p:nvSpPr>
        <p:spPr>
          <a:xfrm>
            <a:off x="4394253" y="6611779"/>
            <a:ext cx="34034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000" b="1" dirty="0"/>
              <a:t>© Editions Tommy DESCAMPS – Tous droits réservés – 2025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468DDB53-76AF-1495-E9B4-E0046B1D260F}"/>
              </a:ext>
            </a:extLst>
          </p:cNvPr>
          <p:cNvSpPr txBox="1">
            <a:spLocks/>
          </p:cNvSpPr>
          <p:nvPr/>
        </p:nvSpPr>
        <p:spPr>
          <a:xfrm>
            <a:off x="833117" y="2849243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Quel autre symbole peut signifier 4/4 ?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4676FFF-F560-7F94-6063-383562503129}"/>
              </a:ext>
            </a:extLst>
          </p:cNvPr>
          <p:cNvSpPr txBox="1">
            <a:spLocks/>
          </p:cNvSpPr>
          <p:nvPr/>
        </p:nvSpPr>
        <p:spPr>
          <a:xfrm>
            <a:off x="6264885" y="2849245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C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02BE7B1-3FB8-6D28-BF2A-251F721D623C}"/>
              </a:ext>
            </a:extLst>
          </p:cNvPr>
          <p:cNvSpPr txBox="1">
            <a:spLocks/>
          </p:cNvSpPr>
          <p:nvPr/>
        </p:nvSpPr>
        <p:spPr>
          <a:xfrm>
            <a:off x="833117" y="4016115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Ce morceau est-il en anacrouse ?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5535BDD1-57E1-3AD2-44BF-44DDD456E9A8}"/>
              </a:ext>
            </a:extLst>
          </p:cNvPr>
          <p:cNvSpPr txBox="1">
            <a:spLocks/>
          </p:cNvSpPr>
          <p:nvPr/>
        </p:nvSpPr>
        <p:spPr>
          <a:xfrm>
            <a:off x="6264885" y="4016118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Oui</a:t>
            </a:r>
            <a:endParaRPr lang="fr-FR" sz="2200" u="sng" dirty="0">
              <a:solidFill>
                <a:srgbClr val="7030A0"/>
              </a:solidFill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809112BC-F94C-617A-7FFE-59DA51DADEBC}"/>
              </a:ext>
            </a:extLst>
          </p:cNvPr>
          <p:cNvSpPr txBox="1">
            <a:spLocks/>
          </p:cNvSpPr>
          <p:nvPr/>
        </p:nvSpPr>
        <p:spPr>
          <a:xfrm>
            <a:off x="833117" y="5182988"/>
            <a:ext cx="5094000" cy="5267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200" dirty="0">
                <a:solidFill>
                  <a:schemeClr val="bg1"/>
                </a:solidFill>
              </a:rPr>
              <a:t>Qu’est-ce qu’une anacrouse ?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EFDAECE-C6AD-F5E1-EDCD-62E2CF1465C7}"/>
              </a:ext>
            </a:extLst>
          </p:cNvPr>
          <p:cNvSpPr txBox="1">
            <a:spLocks/>
          </p:cNvSpPr>
          <p:nvPr/>
        </p:nvSpPr>
        <p:spPr>
          <a:xfrm>
            <a:off x="6264884" y="5182989"/>
            <a:ext cx="5094515" cy="5267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200" dirty="0">
                <a:solidFill>
                  <a:srgbClr val="7030A0"/>
                </a:solidFill>
              </a:rPr>
              <a:t>Première mesure incomplète</a:t>
            </a:r>
            <a:endParaRPr lang="fr-FR" sz="2200" u="sng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293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7">
        <p:fade/>
      </p:transition>
    </mc:Choice>
    <mc:Fallback xmlns="">
      <p:transition spd="med" advTm="101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6" grpId="0" animBg="1"/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0.2|0.1|0.1|0.2|0.1|0.1|0.1|0.1|0.1|0.2|0.2|0.2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5804</TotalTime>
  <Words>744</Words>
  <Application>Microsoft Macintosh PowerPoint</Application>
  <PresentationFormat>Grand écran</PresentationFormat>
  <Paragraphs>220</Paragraphs>
  <Slides>18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Thème Office</vt:lpstr>
      <vt:lpstr>Théorie   Analyse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Explication des tonalités</dc:title>
  <dc:creator>Tommy DESCAMPS</dc:creator>
  <cp:lastModifiedBy>Tommy DESCAMPS</cp:lastModifiedBy>
  <cp:revision>130</cp:revision>
  <cp:lastPrinted>2021-03-21T11:45:21Z</cp:lastPrinted>
  <dcterms:created xsi:type="dcterms:W3CDTF">2020-11-09T18:44:41Z</dcterms:created>
  <dcterms:modified xsi:type="dcterms:W3CDTF">2025-11-03T13:36:50Z</dcterms:modified>
</cp:coreProperties>
</file>