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636" r:id="rId3"/>
    <p:sldId id="643" r:id="rId4"/>
    <p:sldId id="644" r:id="rId5"/>
    <p:sldId id="639" r:id="rId6"/>
    <p:sldId id="530" r:id="rId7"/>
    <p:sldId id="535" r:id="rId8"/>
    <p:sldId id="630" r:id="rId9"/>
    <p:sldId id="631" r:id="rId10"/>
    <p:sldId id="641" r:id="rId11"/>
    <p:sldId id="642" r:id="rId12"/>
    <p:sldId id="645" r:id="rId13"/>
    <p:sldId id="647" r:id="rId14"/>
    <p:sldId id="646" r:id="rId15"/>
    <p:sldId id="629" r:id="rId16"/>
    <p:sldId id="64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/>
    <p:restoredTop sz="93810"/>
  </p:normalViewPr>
  <p:slideViewPr>
    <p:cSldViewPr snapToGrid="0" snapToObjects="1">
      <p:cViewPr varScale="1">
        <p:scale>
          <a:sx n="101" d="100"/>
          <a:sy n="101" d="100"/>
        </p:scale>
        <p:origin x="148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9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44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452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33C23-ACA3-F6F7-87E2-AC757971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584CC7-D804-9214-BEED-65C80B1F3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1F226C-2286-CEA5-6C21-A9CE8A01E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5E4A2-C3A2-E6E8-2F17-8C031351C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27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4D754-6E16-87F3-3284-6D4CB2FFA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799FE7-6591-D573-D580-4909C01A5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2BA5B1-2F52-2589-F29E-F116C7C9D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C726ED-8837-0C18-579D-337C15827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837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B084D-D969-FA48-CC69-AF2A9F62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6E2135-14BA-9278-130F-AB4D66D0B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B8EDFD-26FC-A847-832C-F02DDF65D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B5805-7095-260C-33C4-308218F0D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70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07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857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10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33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2026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5</a:t>
            </a:r>
          </a:p>
          <a:p>
            <a:r>
              <a:rPr lang="fr-FR" sz="3000" dirty="0"/>
              <a:t>Analyse n°2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 (ré-mi)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D65682-46D0-11D3-02EA-F3C3E4E41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97400" y="1528044"/>
            <a:ext cx="2997200" cy="1320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38BD4D-5D42-ED14-F2BA-15CBB27A65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97400" y="1528044"/>
            <a:ext cx="2997200" cy="1320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1C870-E47E-82C3-29B7-63DB2BA015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97400" y="1528044"/>
            <a:ext cx="2997200" cy="132080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9AA068-7427-9FDD-CE23-9FC8E9B0A840}"/>
              </a:ext>
            </a:extLst>
          </p:cNvPr>
          <p:cNvSpPr txBox="1">
            <a:spLocks/>
          </p:cNvSpPr>
          <p:nvPr/>
        </p:nvSpPr>
        <p:spPr>
          <a:xfrm>
            <a:off x="833117" y="3482426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4 (ré-sol)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F9AF73A-B0CC-E33F-C413-B39CD16F7E31}"/>
              </a:ext>
            </a:extLst>
          </p:cNvPr>
          <p:cNvSpPr txBox="1">
            <a:spLocks/>
          </p:cNvSpPr>
          <p:nvPr/>
        </p:nvSpPr>
        <p:spPr>
          <a:xfrm>
            <a:off x="6264885" y="34824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Quinte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9CB0F7F-B22B-FD5F-14DF-5BD0EF9B26E8}"/>
              </a:ext>
            </a:extLst>
          </p:cNvPr>
          <p:cNvSpPr txBox="1">
            <a:spLocks/>
          </p:cNvSpPr>
          <p:nvPr/>
        </p:nvSpPr>
        <p:spPr>
          <a:xfrm>
            <a:off x="832602" y="4367129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D42C63-DC9D-2DA2-551B-17F65803320B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4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57260C5-5DE6-9A6D-A7AF-9489E637AA6F}"/>
              </a:ext>
            </a:extLst>
          </p:cNvPr>
          <p:cNvSpPr txBox="1">
            <a:spLocks/>
          </p:cNvSpPr>
          <p:nvPr/>
        </p:nvSpPr>
        <p:spPr>
          <a:xfrm>
            <a:off x="3548742" y="4826914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6 (si-sol)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001AEBC-611D-42E5-1A85-89F1C13F418F}"/>
              </a:ext>
            </a:extLst>
          </p:cNvPr>
          <p:cNvSpPr txBox="1">
            <a:spLocks/>
          </p:cNvSpPr>
          <p:nvPr/>
        </p:nvSpPr>
        <p:spPr>
          <a:xfrm>
            <a:off x="833117" y="3929657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7-8 (fa</a:t>
            </a:r>
            <a:r>
              <a:rPr lang="fr-FR" sz="2200" baseline="30000" dirty="0">
                <a:solidFill>
                  <a:schemeClr val="bg1"/>
                </a:solidFill>
              </a:rPr>
              <a:t>#</a:t>
            </a:r>
            <a:r>
              <a:rPr lang="fr-FR" sz="2200" dirty="0">
                <a:solidFill>
                  <a:schemeClr val="bg1"/>
                </a:solidFill>
              </a:rPr>
              <a:t>-sol)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FD3CD94-C17C-11D9-6DE0-CFDCF8D26FC0}"/>
              </a:ext>
            </a:extLst>
          </p:cNvPr>
          <p:cNvSpPr txBox="1">
            <a:spLocks/>
          </p:cNvSpPr>
          <p:nvPr/>
        </p:nvSpPr>
        <p:spPr>
          <a:xfrm>
            <a:off x="6264885" y="392965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50B107-34CA-E4FE-46AB-782AA65F143F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16AC7E-FB34-7F21-3C00-EE75FDA8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99" y="1526921"/>
            <a:ext cx="2997200" cy="132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B16186-8E10-75E0-7A69-FA2B0F69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9" y="1526921"/>
            <a:ext cx="2997200" cy="1320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FCE89E-241C-E5C5-D95F-C095686C6A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9" y="1526921"/>
            <a:ext cx="2997200" cy="1320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CE5F0D-557F-6321-F0BB-13C4A5869C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1999" y="4930656"/>
            <a:ext cx="2997200" cy="13208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5527F7-047E-BA80-71DC-64DBD66FDF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571999" y="4930656"/>
            <a:ext cx="2997200" cy="1320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52FD16-1658-1648-45CC-3F499E7821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571999" y="1526921"/>
            <a:ext cx="2997200" cy="1320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C6B6EE-BCAF-65CA-2255-16D265A4E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571999" y="1526921"/>
            <a:ext cx="2997200" cy="13208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5B4DE9-20B1-9E18-0E88-0087FED564A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5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17 (sol-la)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38BD4D-5D42-ED14-F2BA-15CBB27A6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97400" y="1624224"/>
            <a:ext cx="2997200" cy="11132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1C870-E47E-82C3-29B7-63DB2BA015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97400" y="1624224"/>
            <a:ext cx="2997200" cy="1113245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9AA068-7427-9FDD-CE23-9FC8E9B0A840}"/>
              </a:ext>
            </a:extLst>
          </p:cNvPr>
          <p:cNvSpPr txBox="1">
            <a:spLocks/>
          </p:cNvSpPr>
          <p:nvPr/>
        </p:nvSpPr>
        <p:spPr>
          <a:xfrm>
            <a:off x="833117" y="3482426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20 (fa-fa)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F9AF73A-B0CC-E33F-C413-B39CD16F7E31}"/>
              </a:ext>
            </a:extLst>
          </p:cNvPr>
          <p:cNvSpPr txBox="1">
            <a:spLocks/>
          </p:cNvSpPr>
          <p:nvPr/>
        </p:nvSpPr>
        <p:spPr>
          <a:xfrm>
            <a:off x="6264885" y="34824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Octave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9CB0F7F-B22B-FD5F-14DF-5BD0EF9B26E8}"/>
              </a:ext>
            </a:extLst>
          </p:cNvPr>
          <p:cNvSpPr txBox="1">
            <a:spLocks/>
          </p:cNvSpPr>
          <p:nvPr/>
        </p:nvSpPr>
        <p:spPr>
          <a:xfrm>
            <a:off x="832602" y="4367129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F71225-510F-C1B7-C81C-772513CAB676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7BB65-D37F-4608-5EDD-B4493D2C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A6C253-5D0B-C351-BF11-1FBC1A6A3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BC77E00-9C55-EBE7-582C-40276256E4FD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07BF6-B48C-6032-759C-9C79AC52C07D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23 (si-sol)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533BF6D-85A2-6EFC-0E7B-0B5CFE6AB651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14795D-406F-AD04-9929-1C5FE45591B3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D0F718-A136-B7D0-0AC5-858DF5129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4010" y="1624224"/>
            <a:ext cx="2997200" cy="11132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06F5C6-5EC5-0260-B9D3-2E0704B081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4010" y="1624224"/>
            <a:ext cx="2997200" cy="111324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03218E-2533-9B05-1841-4485099E6F8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4010" y="1624224"/>
            <a:ext cx="2997200" cy="11132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0C65F4-323E-5FC6-0BFB-A116C43146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4010" y="1624224"/>
            <a:ext cx="2997200" cy="111324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55D2115-6303-4096-04C3-6AA5B2D54489}"/>
              </a:ext>
            </a:extLst>
          </p:cNvPr>
          <p:cNvSpPr txBox="1">
            <a:spLocks/>
          </p:cNvSpPr>
          <p:nvPr/>
        </p:nvSpPr>
        <p:spPr>
          <a:xfrm>
            <a:off x="833117" y="3482426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27 (ré-sol)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EFE6C6-D17E-A289-47C5-1E4FE3756AC4}"/>
              </a:ext>
            </a:extLst>
          </p:cNvPr>
          <p:cNvSpPr txBox="1">
            <a:spLocks/>
          </p:cNvSpPr>
          <p:nvPr/>
        </p:nvSpPr>
        <p:spPr>
          <a:xfrm>
            <a:off x="6264885" y="34824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Quarte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00D7A9C-52D5-CD06-C4B6-3EBFFB7A14A6}"/>
              </a:ext>
            </a:extLst>
          </p:cNvPr>
          <p:cNvSpPr txBox="1">
            <a:spLocks/>
          </p:cNvSpPr>
          <p:nvPr/>
        </p:nvSpPr>
        <p:spPr>
          <a:xfrm>
            <a:off x="832602" y="4367129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5A7023E-7C78-A002-465E-6845AC2D7C2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86B5-DDA7-9852-D77D-8FDF0D8D5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88964B-D01F-F4BB-098E-C88CD453CF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38F7413-61B0-C1DA-E66B-D82D499E3613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344F59-00FA-2037-FEEE-5C7411523060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23 (sol-la)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5D6C8D9-4D61-AC74-FE44-3AF46B1124B6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BC3C7C-2435-100A-E25F-AA6D01FF2B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97400" y="1520447"/>
            <a:ext cx="2997200" cy="1320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3C07F9-DCBB-22CF-B8D1-90E79916DF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97400" y="1520447"/>
            <a:ext cx="2997200" cy="132080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8EB2750-ED2B-4411-A5CA-85E803E48CB4}"/>
              </a:ext>
            </a:extLst>
          </p:cNvPr>
          <p:cNvSpPr txBox="1">
            <a:spLocks/>
          </p:cNvSpPr>
          <p:nvPr/>
        </p:nvSpPr>
        <p:spPr>
          <a:xfrm>
            <a:off x="833117" y="3482426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27 (ré-sol)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41D507B-B2B4-D7F4-4274-D7F806763985}"/>
              </a:ext>
            </a:extLst>
          </p:cNvPr>
          <p:cNvSpPr txBox="1">
            <a:spLocks/>
          </p:cNvSpPr>
          <p:nvPr/>
        </p:nvSpPr>
        <p:spPr>
          <a:xfrm>
            <a:off x="6264885" y="34824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Quarte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B1845F9-FCC9-92EA-1F60-9D3F6ED7ED32}"/>
              </a:ext>
            </a:extLst>
          </p:cNvPr>
          <p:cNvSpPr txBox="1">
            <a:spLocks/>
          </p:cNvSpPr>
          <p:nvPr/>
        </p:nvSpPr>
        <p:spPr>
          <a:xfrm>
            <a:off x="832602" y="4367129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DF64C5-2CFD-1C59-A6D9-92B048DEBC7E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9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4726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époque fait partie VERDI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8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Romantique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159820"/>
            <a:ext cx="5094000" cy="4726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162080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Giuseppe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1804141"/>
            <a:ext cx="5094000" cy="4726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Date de naissance et mort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1808662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1813-1901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2448462"/>
            <a:ext cx="5094000" cy="4726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2455244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Italien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3092783"/>
            <a:ext cx="5094000" cy="47265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 genre est cette œuvre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3101826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Opéra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66D2A5B-2993-5443-F6B7-14B50EA0569B}"/>
              </a:ext>
            </a:extLst>
          </p:cNvPr>
          <p:cNvSpPr txBox="1">
            <a:spLocks/>
          </p:cNvSpPr>
          <p:nvPr/>
        </p:nvSpPr>
        <p:spPr>
          <a:xfrm>
            <a:off x="833117" y="3737103"/>
            <a:ext cx="5094000" cy="10422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E28B754-52F1-E266-C969-EB3987177790}"/>
              </a:ext>
            </a:extLst>
          </p:cNvPr>
          <p:cNvSpPr txBox="1">
            <a:spLocks/>
          </p:cNvSpPr>
          <p:nvPr/>
        </p:nvSpPr>
        <p:spPr>
          <a:xfrm>
            <a:off x="6264885" y="3748410"/>
            <a:ext cx="5094515" cy="10422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70C0"/>
                </a:solidFill>
              </a:rPr>
              <a:t>Œuvre musicale pour orchestre et chanteurs, basée sur un livret, avec danse et théâtre, découpé en plusieurs actes.</a:t>
            </a:r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079736B-DC50-D684-CC67-343FAC963B1E}"/>
              </a:ext>
            </a:extLst>
          </p:cNvPr>
          <p:cNvSpPr txBox="1">
            <a:spLocks/>
          </p:cNvSpPr>
          <p:nvPr/>
        </p:nvSpPr>
        <p:spPr>
          <a:xfrm>
            <a:off x="833117" y="4951003"/>
            <a:ext cx="5094000" cy="47265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Combien d’actes comporte la </a:t>
            </a:r>
            <a:r>
              <a:rPr lang="fr-FR" sz="2200" dirty="0" err="1">
                <a:solidFill>
                  <a:schemeClr val="bg1"/>
                </a:solidFill>
              </a:rPr>
              <a:t>traviata</a:t>
            </a:r>
            <a:r>
              <a:rPr lang="fr-FR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6D9C024-4F36-AC01-17A7-6BDB198B44CE}"/>
              </a:ext>
            </a:extLst>
          </p:cNvPr>
          <p:cNvSpPr txBox="1">
            <a:spLocks/>
          </p:cNvSpPr>
          <p:nvPr/>
        </p:nvSpPr>
        <p:spPr>
          <a:xfrm>
            <a:off x="6264368" y="4964570"/>
            <a:ext cx="5094515" cy="47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3 actes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7E4483A-C9C0-1D75-D711-0CF32B8E5921}"/>
              </a:ext>
            </a:extLst>
          </p:cNvPr>
          <p:cNvSpPr txBox="1">
            <a:spLocks/>
          </p:cNvSpPr>
          <p:nvPr/>
        </p:nvSpPr>
        <p:spPr>
          <a:xfrm>
            <a:off x="833117" y="5595323"/>
            <a:ext cx="5094000" cy="68741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Autres morceaux connus de la Traviata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2B4E06F-A091-B90A-C57E-42CB3A1E8D30}"/>
              </a:ext>
            </a:extLst>
          </p:cNvPr>
          <p:cNvSpPr txBox="1">
            <a:spLocks/>
          </p:cNvSpPr>
          <p:nvPr/>
        </p:nvSpPr>
        <p:spPr>
          <a:xfrm>
            <a:off x="6264368" y="5595324"/>
            <a:ext cx="5094515" cy="687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0070C0"/>
                </a:solidFill>
              </a:rPr>
              <a:t>Libiamo</a:t>
            </a:r>
            <a:r>
              <a:rPr lang="fr-FR" sz="2200" dirty="0">
                <a:solidFill>
                  <a:srgbClr val="0070C0"/>
                </a:solidFill>
              </a:rPr>
              <a:t> ne’ </a:t>
            </a:r>
            <a:r>
              <a:rPr lang="fr-FR" sz="2200" dirty="0" err="1">
                <a:solidFill>
                  <a:srgbClr val="0070C0"/>
                </a:solidFill>
              </a:rPr>
              <a:t>lieti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calici</a:t>
            </a:r>
            <a:endParaRPr lang="fr-FR" sz="2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2200" u="sng" dirty="0">
                <a:solidFill>
                  <a:srgbClr val="0070C0"/>
                </a:solidFill>
              </a:rPr>
              <a:t>Noi </a:t>
            </a:r>
            <a:r>
              <a:rPr lang="fr-FR" sz="2200" u="sng" dirty="0" err="1">
                <a:solidFill>
                  <a:srgbClr val="0070C0"/>
                </a:solidFill>
              </a:rPr>
              <a:t>siamo</a:t>
            </a:r>
            <a:r>
              <a:rPr lang="fr-FR" sz="2200" u="sng" dirty="0">
                <a:solidFill>
                  <a:srgbClr val="0070C0"/>
                </a:solidFill>
              </a:rPr>
              <a:t> </a:t>
            </a:r>
            <a:r>
              <a:rPr lang="fr-FR" sz="2200" u="sng" dirty="0" err="1">
                <a:solidFill>
                  <a:srgbClr val="0070C0"/>
                </a:solidFill>
              </a:rPr>
              <a:t>Zingarelle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340F3B-CFA5-EE52-A681-A0DBD81812B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2" grpId="0" animBg="1"/>
      <p:bldP spid="14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61EEA-8FA5-092F-7322-5D1D29E6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911AD8D-1546-D2DE-E7FE-FCF5BE651D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14183CB-D1C0-F5EC-DAFD-5E968961E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38FA042-52A9-EEF9-D611-64237E073D15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B5DA43B5-67D1-B949-23C6-295D64CA6B3C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2024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Cite d’autres opéras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44F1B43D-D283-7CE1-9FA0-8B5E304DB871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2024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0070C0"/>
                </a:solidFill>
              </a:rPr>
              <a:t>Nabucco</a:t>
            </a:r>
          </a:p>
          <a:p>
            <a:r>
              <a:rPr lang="fr-FR" sz="2200" dirty="0" err="1">
                <a:solidFill>
                  <a:srgbClr val="0070C0"/>
                </a:solidFill>
              </a:rPr>
              <a:t>Rigoletto</a:t>
            </a:r>
            <a:endParaRPr lang="fr-FR" sz="2200" dirty="0">
              <a:solidFill>
                <a:srgbClr val="0070C0"/>
              </a:solidFill>
            </a:endParaRPr>
          </a:p>
          <a:p>
            <a:r>
              <a:rPr lang="fr-FR" sz="2200" dirty="0">
                <a:solidFill>
                  <a:srgbClr val="0070C0"/>
                </a:solidFill>
              </a:rPr>
              <a:t>La force du destin</a:t>
            </a:r>
          </a:p>
          <a:p>
            <a:r>
              <a:rPr lang="fr-FR" sz="2200" dirty="0">
                <a:solidFill>
                  <a:srgbClr val="0070C0"/>
                </a:solidFill>
              </a:rPr>
              <a:t>Le trouvère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8279923-1D28-6A06-C158-906A1A5D1802}"/>
              </a:ext>
            </a:extLst>
          </p:cNvPr>
          <p:cNvSpPr txBox="1">
            <a:spLocks/>
          </p:cNvSpPr>
          <p:nvPr/>
        </p:nvSpPr>
        <p:spPr>
          <a:xfrm>
            <a:off x="833117" y="2945042"/>
            <a:ext cx="5094000" cy="103145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Cite d’autres œuvres de VERDI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83E2C55-3186-6987-1B0C-B72258BF8286}"/>
              </a:ext>
            </a:extLst>
          </p:cNvPr>
          <p:cNvSpPr txBox="1">
            <a:spLocks/>
          </p:cNvSpPr>
          <p:nvPr/>
        </p:nvSpPr>
        <p:spPr>
          <a:xfrm>
            <a:off x="6264885" y="2956349"/>
            <a:ext cx="5094515" cy="1031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0070C0"/>
                </a:solidFill>
              </a:rPr>
              <a:t>Requiem</a:t>
            </a:r>
          </a:p>
          <a:p>
            <a:r>
              <a:rPr lang="fr-FR" sz="2200" dirty="0">
                <a:solidFill>
                  <a:srgbClr val="0070C0"/>
                </a:solidFill>
              </a:rPr>
              <a:t>Messa di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8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85074C-4D08-95DC-8750-C19D748EEF23}"/>
              </a:ext>
            </a:extLst>
          </p:cNvPr>
          <p:cNvSpPr txBox="1"/>
          <p:nvPr/>
        </p:nvSpPr>
        <p:spPr>
          <a:xfrm>
            <a:off x="2957963" y="1392121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bémols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7D68E64-AB29-8207-3E97-4DEB1AB6E327}"/>
              </a:ext>
            </a:extLst>
          </p:cNvPr>
          <p:cNvGrpSpPr/>
          <p:nvPr/>
        </p:nvGrpSpPr>
        <p:grpSpPr>
          <a:xfrm>
            <a:off x="2070847" y="1769836"/>
            <a:ext cx="3146168" cy="281550"/>
            <a:chOff x="683646" y="4352887"/>
            <a:chExt cx="6397092" cy="301336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A1A02D1A-F71F-19E1-479B-42456A61BB73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8F278A8-114E-1374-64BC-49AF71665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23A606-7146-BF1B-D8F4-DE417DEA6BA1}"/>
              </a:ext>
            </a:extLst>
          </p:cNvPr>
          <p:cNvSpPr txBox="1">
            <a:spLocks/>
          </p:cNvSpPr>
          <p:nvPr/>
        </p:nvSpPr>
        <p:spPr>
          <a:xfrm>
            <a:off x="1617846" y="2158934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35A3070-47E8-BA01-7BBC-C83DBB22177E}"/>
              </a:ext>
            </a:extLst>
          </p:cNvPr>
          <p:cNvSpPr txBox="1">
            <a:spLocks/>
          </p:cNvSpPr>
          <p:nvPr/>
        </p:nvSpPr>
        <p:spPr>
          <a:xfrm>
            <a:off x="277729" y="2158934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BA3646F-4E74-7D5D-955B-A2067ACE7806}"/>
              </a:ext>
            </a:extLst>
          </p:cNvPr>
          <p:cNvSpPr txBox="1">
            <a:spLocks/>
          </p:cNvSpPr>
          <p:nvPr/>
        </p:nvSpPr>
        <p:spPr>
          <a:xfrm>
            <a:off x="277729" y="3353912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1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EE8A1A-D1CF-C951-1393-0D3531C052EE}"/>
              </a:ext>
            </a:extLst>
          </p:cNvPr>
          <p:cNvSpPr txBox="1">
            <a:spLocks/>
          </p:cNvSpPr>
          <p:nvPr/>
        </p:nvSpPr>
        <p:spPr>
          <a:xfrm>
            <a:off x="1617846" y="3353912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2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17" name="sib rond">
            <a:extLst>
              <a:ext uri="{FF2B5EF4-FFF2-40B4-BE49-F238E27FC236}">
                <a16:creationId xmlns:a16="http://schemas.microsoft.com/office/drawing/2014/main" id="{70F28990-6366-F2D8-C6EB-CC67C427B747}"/>
              </a:ext>
            </a:extLst>
          </p:cNvPr>
          <p:cNvSpPr/>
          <p:nvPr/>
        </p:nvSpPr>
        <p:spPr>
          <a:xfrm>
            <a:off x="1617846" y="2166825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mib rond">
            <a:extLst>
              <a:ext uri="{FF2B5EF4-FFF2-40B4-BE49-F238E27FC236}">
                <a16:creationId xmlns:a16="http://schemas.microsoft.com/office/drawing/2014/main" id="{280E1ADB-4AEC-C604-668A-4A283386CE72}"/>
              </a:ext>
            </a:extLst>
          </p:cNvPr>
          <p:cNvSpPr/>
          <p:nvPr/>
        </p:nvSpPr>
        <p:spPr>
          <a:xfrm>
            <a:off x="2957963" y="2166479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4C8E676-B5D9-8FE1-4F06-4D0631DE8F5F}"/>
              </a:ext>
            </a:extLst>
          </p:cNvPr>
          <p:cNvSpPr txBox="1">
            <a:spLocks/>
          </p:cNvSpPr>
          <p:nvPr/>
        </p:nvSpPr>
        <p:spPr>
          <a:xfrm>
            <a:off x="8537963" y="2784503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4FF5BA9-B80B-D23D-87DB-7020191C64ED}"/>
              </a:ext>
            </a:extLst>
          </p:cNvPr>
          <p:cNvSpPr txBox="1">
            <a:spLocks/>
          </p:cNvSpPr>
          <p:nvPr/>
        </p:nvSpPr>
        <p:spPr>
          <a:xfrm>
            <a:off x="9247307" y="4151349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2" name="Flèche courbée vers la droite 21">
            <a:extLst>
              <a:ext uri="{FF2B5EF4-FFF2-40B4-BE49-F238E27FC236}">
                <a16:creationId xmlns:a16="http://schemas.microsoft.com/office/drawing/2014/main" id="{5C18C3A0-638D-FEA6-58B4-4F8DFD688965}"/>
              </a:ext>
            </a:extLst>
          </p:cNvPr>
          <p:cNvSpPr/>
          <p:nvPr/>
        </p:nvSpPr>
        <p:spPr>
          <a:xfrm flipH="1">
            <a:off x="11253417" y="3353912"/>
            <a:ext cx="467495" cy="2464721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lab rond">
            <a:extLst>
              <a:ext uri="{FF2B5EF4-FFF2-40B4-BE49-F238E27FC236}">
                <a16:creationId xmlns:a16="http://schemas.microsoft.com/office/drawing/2014/main" id="{480EE116-B9D6-BA98-B97B-E034775B3B7A}"/>
              </a:ext>
            </a:extLst>
          </p:cNvPr>
          <p:cNvSpPr/>
          <p:nvPr/>
        </p:nvSpPr>
        <p:spPr>
          <a:xfrm>
            <a:off x="8537963" y="2784503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27DF18B-E87B-C92D-A503-7D8AEE62E050}"/>
              </a:ext>
            </a:extLst>
          </p:cNvPr>
          <p:cNvSpPr txBox="1">
            <a:spLocks/>
          </p:cNvSpPr>
          <p:nvPr/>
        </p:nvSpPr>
        <p:spPr>
          <a:xfrm>
            <a:off x="8537963" y="2784503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6" name="Flèche courbée vers la droite 25">
            <a:extLst>
              <a:ext uri="{FF2B5EF4-FFF2-40B4-BE49-F238E27FC236}">
                <a16:creationId xmlns:a16="http://schemas.microsoft.com/office/drawing/2014/main" id="{3A2713CF-8CA6-D76B-93F5-FA32E0E5D043}"/>
              </a:ext>
            </a:extLst>
          </p:cNvPr>
          <p:cNvSpPr/>
          <p:nvPr/>
        </p:nvSpPr>
        <p:spPr>
          <a:xfrm rot="16473642" flipH="1">
            <a:off x="5655881" y="-1204232"/>
            <a:ext cx="371213" cy="6652574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A1347D7-7770-D502-246F-BABEB6BF833A}"/>
              </a:ext>
            </a:extLst>
          </p:cNvPr>
          <p:cNvSpPr txBox="1">
            <a:spLocks/>
          </p:cNvSpPr>
          <p:nvPr/>
        </p:nvSpPr>
        <p:spPr>
          <a:xfrm>
            <a:off x="8543620" y="5518195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6F5E39-0923-D863-B78E-B8F4017AA5A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6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2" grpId="0" animBg="1"/>
      <p:bldP spid="17" grpId="0" animBg="1"/>
      <p:bldP spid="18" grpId="0" animBg="1"/>
      <p:bldP spid="20" grpId="0" animBg="1"/>
      <p:bldP spid="21" grpId="0" uiExpand="1" build="allAtOnce" animBg="1"/>
      <p:bldP spid="22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04BB592-6482-412C-C7B6-C0AA6CF1C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629" y="5030025"/>
            <a:ext cx="5826804" cy="780911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Pourquoi le morceau est en mineur ?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A1347D7-7770-D502-246F-BABEB6BF833A}"/>
              </a:ext>
            </a:extLst>
          </p:cNvPr>
          <p:cNvSpPr txBox="1">
            <a:spLocks/>
          </p:cNvSpPr>
          <p:nvPr/>
        </p:nvSpPr>
        <p:spPr>
          <a:xfrm>
            <a:off x="833116" y="1786407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37A996EA-7B35-9850-176D-B11900159F90}"/>
              </a:ext>
            </a:extLst>
          </p:cNvPr>
          <p:cNvSpPr txBox="1">
            <a:spLocks/>
          </p:cNvSpPr>
          <p:nvPr/>
        </p:nvSpPr>
        <p:spPr>
          <a:xfrm>
            <a:off x="8218346" y="5703893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2" name="Flèche courbée vers la droite 31">
            <a:extLst>
              <a:ext uri="{FF2B5EF4-FFF2-40B4-BE49-F238E27FC236}">
                <a16:creationId xmlns:a16="http://schemas.microsoft.com/office/drawing/2014/main" id="{CFB7AA36-3055-C4AF-477C-87CBA1FAD52A}"/>
              </a:ext>
            </a:extLst>
          </p:cNvPr>
          <p:cNvSpPr/>
          <p:nvPr/>
        </p:nvSpPr>
        <p:spPr>
          <a:xfrm rot="15002323">
            <a:off x="10070973" y="5338141"/>
            <a:ext cx="467495" cy="2146447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7A0C16A-CF76-40F7-A140-212B7AC4F5B9}"/>
              </a:ext>
            </a:extLst>
          </p:cNvPr>
          <p:cNvSpPr txBox="1"/>
          <p:nvPr/>
        </p:nvSpPr>
        <p:spPr>
          <a:xfrm>
            <a:off x="9606079" y="6052055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+ 1/2 ton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818AC7-8D11-F448-C2BD-BFE08CFD9880}"/>
              </a:ext>
            </a:extLst>
          </p:cNvPr>
          <p:cNvSpPr/>
          <p:nvPr/>
        </p:nvSpPr>
        <p:spPr>
          <a:xfrm>
            <a:off x="854242" y="4707183"/>
            <a:ext cx="6371284" cy="14137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7F5EED2A-78D1-15AF-B9C8-F8029446DE29}"/>
              </a:ext>
            </a:extLst>
          </p:cNvPr>
          <p:cNvSpPr txBox="1">
            <a:spLocks/>
          </p:cNvSpPr>
          <p:nvPr/>
        </p:nvSpPr>
        <p:spPr>
          <a:xfrm>
            <a:off x="5400495" y="5026179"/>
            <a:ext cx="559808" cy="765126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5ECBD7A0-C196-C487-DD31-7B27E9A3B7C7}"/>
              </a:ext>
            </a:extLst>
          </p:cNvPr>
          <p:cNvSpPr txBox="1">
            <a:spLocks/>
          </p:cNvSpPr>
          <p:nvPr/>
        </p:nvSpPr>
        <p:spPr>
          <a:xfrm>
            <a:off x="10564389" y="4864827"/>
            <a:ext cx="918935" cy="834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9" name="sib rond">
            <a:extLst>
              <a:ext uri="{FF2B5EF4-FFF2-40B4-BE49-F238E27FC236}">
                <a16:creationId xmlns:a16="http://schemas.microsoft.com/office/drawing/2014/main" id="{BC2AD7C1-9CBA-32EA-D49A-E834929FAFF8}"/>
              </a:ext>
            </a:extLst>
          </p:cNvPr>
          <p:cNvSpPr/>
          <p:nvPr/>
        </p:nvSpPr>
        <p:spPr>
          <a:xfrm>
            <a:off x="1381395" y="5041966"/>
            <a:ext cx="321120" cy="765126"/>
          </a:xfrm>
          <a:prstGeom prst="ellipse">
            <a:avLst/>
          </a:prstGeom>
          <a:solidFill>
            <a:srgbClr val="00B050">
              <a:alpha val="25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i="1" baseline="30000" dirty="0">
              <a:solidFill>
                <a:schemeClr val="bg1"/>
              </a:solidFill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CEB7716B-88C6-2BFE-3616-AD26808E0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629" y="5030025"/>
            <a:ext cx="5826804" cy="780911"/>
          </a:xfrm>
          <a:prstGeom prst="rect">
            <a:avLst/>
          </a:prstGeom>
        </p:spPr>
      </p:pic>
      <p:sp>
        <p:nvSpPr>
          <p:cNvPr id="47" name="Flèche vers la droite 46">
            <a:extLst>
              <a:ext uri="{FF2B5EF4-FFF2-40B4-BE49-F238E27FC236}">
                <a16:creationId xmlns:a16="http://schemas.microsoft.com/office/drawing/2014/main" id="{07E1F00C-A7D8-E4B1-3C45-071D768B9E5A}"/>
              </a:ext>
            </a:extLst>
          </p:cNvPr>
          <p:cNvSpPr/>
          <p:nvPr/>
        </p:nvSpPr>
        <p:spPr>
          <a:xfrm>
            <a:off x="3675184" y="2068675"/>
            <a:ext cx="1389185" cy="274503"/>
          </a:xfrm>
          <a:prstGeom prst="rightArrow">
            <a:avLst/>
          </a:prstGeom>
          <a:gradFill>
            <a:gsLst>
              <a:gs pos="0">
                <a:srgbClr val="7030A0"/>
              </a:gs>
              <a:gs pos="100000">
                <a:schemeClr val="accent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E25F3E73-5808-6EBA-46C2-46A45D347BF2}"/>
              </a:ext>
            </a:extLst>
          </p:cNvPr>
          <p:cNvSpPr txBox="1">
            <a:spLocks/>
          </p:cNvSpPr>
          <p:nvPr/>
        </p:nvSpPr>
        <p:spPr>
          <a:xfrm>
            <a:off x="5460128" y="1791429"/>
            <a:ext cx="6023196" cy="834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: 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D0DD7C1D-0773-92FD-48FE-DB00B826DADC}"/>
              </a:ext>
            </a:extLst>
          </p:cNvPr>
          <p:cNvSpPr txBox="1">
            <a:spLocks/>
          </p:cNvSpPr>
          <p:nvPr/>
        </p:nvSpPr>
        <p:spPr>
          <a:xfrm>
            <a:off x="5460128" y="2725598"/>
            <a:ext cx="6023196" cy="83401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</a:t>
            </a:r>
            <a:r>
              <a:rPr lang="fr-FR" sz="2200" i="1" baseline="30000" dirty="0">
                <a:solidFill>
                  <a:schemeClr val="bg1"/>
                </a:solidFill>
              </a:rPr>
              <a:t>e</a:t>
            </a:r>
            <a:r>
              <a:rPr lang="fr-FR" sz="2200" i="1" dirty="0">
                <a:solidFill>
                  <a:schemeClr val="bg1"/>
                </a:solidFill>
              </a:rPr>
              <a:t> et dernière note : SOL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94B25D33-7DD4-E120-2ED8-A2A5BFFF9D7A}"/>
              </a:ext>
            </a:extLst>
          </p:cNvPr>
          <p:cNvSpPr txBox="1">
            <a:spLocks/>
          </p:cNvSpPr>
          <p:nvPr/>
        </p:nvSpPr>
        <p:spPr>
          <a:xfrm>
            <a:off x="5460128" y="3659768"/>
            <a:ext cx="6023196" cy="8340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Morceau sombre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52" name="Flèche vers la droite 51">
            <a:extLst>
              <a:ext uri="{FF2B5EF4-FFF2-40B4-BE49-F238E27FC236}">
                <a16:creationId xmlns:a16="http://schemas.microsoft.com/office/drawing/2014/main" id="{A58E9C43-D540-6FA7-F2D8-2F24B6096BA3}"/>
              </a:ext>
            </a:extLst>
          </p:cNvPr>
          <p:cNvSpPr/>
          <p:nvPr/>
        </p:nvSpPr>
        <p:spPr>
          <a:xfrm>
            <a:off x="3675183" y="3005355"/>
            <a:ext cx="1389185" cy="274503"/>
          </a:xfrm>
          <a:prstGeom prst="rightArrow">
            <a:avLst/>
          </a:prstGeom>
          <a:gradFill>
            <a:gsLst>
              <a:gs pos="0">
                <a:srgbClr val="7030A0"/>
              </a:gs>
              <a:gs pos="100000">
                <a:srgbClr val="00B0F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vers la droite 52">
            <a:extLst>
              <a:ext uri="{FF2B5EF4-FFF2-40B4-BE49-F238E27FC236}">
                <a16:creationId xmlns:a16="http://schemas.microsoft.com/office/drawing/2014/main" id="{67069041-8B3D-555E-0EC8-8BEDAC6E9117}"/>
              </a:ext>
            </a:extLst>
          </p:cNvPr>
          <p:cNvSpPr/>
          <p:nvPr/>
        </p:nvSpPr>
        <p:spPr>
          <a:xfrm>
            <a:off x="3675182" y="3939525"/>
            <a:ext cx="1389185" cy="274503"/>
          </a:xfrm>
          <a:prstGeom prst="rightArrow">
            <a:avLst/>
          </a:prstGeom>
          <a:gradFill>
            <a:gsLst>
              <a:gs pos="0">
                <a:srgbClr val="7030A0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428EE6-1504-75DA-23E6-1AD9276065E3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7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uiExpand="1" build="allAtOnce" animBg="1"/>
      <p:bldP spid="32" grpId="0" animBg="1"/>
      <p:bldP spid="33" grpId="0"/>
      <p:bldP spid="34" grpId="0" animBg="1"/>
      <p:bldP spid="36" grpId="0" animBg="1"/>
      <p:bldP spid="37" grpId="0" uiExpand="1" build="allAtOnce" animBg="1"/>
      <p:bldP spid="39" grpId="0" animBg="1"/>
      <p:bldP spid="47" grpId="0" animBg="1"/>
      <p:bldP spid="49" grpId="0" animBg="1"/>
      <p:bldP spid="50" grpId="1" animBg="1"/>
      <p:bldP spid="51" grpId="0" uiExpand="1" build="allAtOnce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85074C-4D08-95DC-8750-C19D748EEF23}"/>
              </a:ext>
            </a:extLst>
          </p:cNvPr>
          <p:cNvSpPr txBox="1"/>
          <p:nvPr/>
        </p:nvSpPr>
        <p:spPr>
          <a:xfrm>
            <a:off x="2957963" y="1392121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bémols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7D68E64-AB29-8207-3E97-4DEB1AB6E327}"/>
              </a:ext>
            </a:extLst>
          </p:cNvPr>
          <p:cNvGrpSpPr/>
          <p:nvPr/>
        </p:nvGrpSpPr>
        <p:grpSpPr>
          <a:xfrm>
            <a:off x="2070847" y="1769836"/>
            <a:ext cx="3146168" cy="281550"/>
            <a:chOff x="683646" y="4352887"/>
            <a:chExt cx="6397092" cy="301336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A1A02D1A-F71F-19E1-479B-42456A61BB73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8F278A8-114E-1374-64BC-49AF71665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23A606-7146-BF1B-D8F4-DE417DEA6BA1}"/>
              </a:ext>
            </a:extLst>
          </p:cNvPr>
          <p:cNvSpPr txBox="1">
            <a:spLocks/>
          </p:cNvSpPr>
          <p:nvPr/>
        </p:nvSpPr>
        <p:spPr>
          <a:xfrm>
            <a:off x="1617846" y="2160869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35A3070-47E8-BA01-7BBC-C83DBB22177E}"/>
              </a:ext>
            </a:extLst>
          </p:cNvPr>
          <p:cNvSpPr txBox="1">
            <a:spLocks/>
          </p:cNvSpPr>
          <p:nvPr/>
        </p:nvSpPr>
        <p:spPr>
          <a:xfrm>
            <a:off x="277729" y="2158934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BA3646F-4E74-7D5D-955B-A2067ACE7806}"/>
              </a:ext>
            </a:extLst>
          </p:cNvPr>
          <p:cNvSpPr txBox="1">
            <a:spLocks/>
          </p:cNvSpPr>
          <p:nvPr/>
        </p:nvSpPr>
        <p:spPr>
          <a:xfrm>
            <a:off x="277729" y="3353912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1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EE8A1A-D1CF-C951-1393-0D3531C052EE}"/>
              </a:ext>
            </a:extLst>
          </p:cNvPr>
          <p:cNvSpPr txBox="1">
            <a:spLocks/>
          </p:cNvSpPr>
          <p:nvPr/>
        </p:nvSpPr>
        <p:spPr>
          <a:xfrm>
            <a:off x="1617846" y="3353912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2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17" name="sib rond">
            <a:extLst>
              <a:ext uri="{FF2B5EF4-FFF2-40B4-BE49-F238E27FC236}">
                <a16:creationId xmlns:a16="http://schemas.microsoft.com/office/drawing/2014/main" id="{70F28990-6366-F2D8-C6EB-CC67C427B747}"/>
              </a:ext>
            </a:extLst>
          </p:cNvPr>
          <p:cNvSpPr/>
          <p:nvPr/>
        </p:nvSpPr>
        <p:spPr>
          <a:xfrm>
            <a:off x="1617846" y="2166825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mib rond">
            <a:extLst>
              <a:ext uri="{FF2B5EF4-FFF2-40B4-BE49-F238E27FC236}">
                <a16:creationId xmlns:a16="http://schemas.microsoft.com/office/drawing/2014/main" id="{280E1ADB-4AEC-C604-668A-4A283386CE72}"/>
              </a:ext>
            </a:extLst>
          </p:cNvPr>
          <p:cNvSpPr/>
          <p:nvPr/>
        </p:nvSpPr>
        <p:spPr>
          <a:xfrm>
            <a:off x="2957963" y="2166479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4C8E676-B5D9-8FE1-4F06-4D0631DE8F5F}"/>
              </a:ext>
            </a:extLst>
          </p:cNvPr>
          <p:cNvSpPr txBox="1">
            <a:spLocks/>
          </p:cNvSpPr>
          <p:nvPr/>
        </p:nvSpPr>
        <p:spPr>
          <a:xfrm>
            <a:off x="8537963" y="2784503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4FF5BA9-B80B-D23D-87DB-7020191C64ED}"/>
              </a:ext>
            </a:extLst>
          </p:cNvPr>
          <p:cNvSpPr txBox="1">
            <a:spLocks/>
          </p:cNvSpPr>
          <p:nvPr/>
        </p:nvSpPr>
        <p:spPr>
          <a:xfrm>
            <a:off x="9247307" y="4151349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2" name="Flèche courbée vers la droite 21">
            <a:extLst>
              <a:ext uri="{FF2B5EF4-FFF2-40B4-BE49-F238E27FC236}">
                <a16:creationId xmlns:a16="http://schemas.microsoft.com/office/drawing/2014/main" id="{5C18C3A0-638D-FEA6-58B4-4F8DFD688965}"/>
              </a:ext>
            </a:extLst>
          </p:cNvPr>
          <p:cNvSpPr/>
          <p:nvPr/>
        </p:nvSpPr>
        <p:spPr>
          <a:xfrm flipH="1" flipV="1">
            <a:off x="11253417" y="3353912"/>
            <a:ext cx="467495" cy="2464721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lab rond">
            <a:extLst>
              <a:ext uri="{FF2B5EF4-FFF2-40B4-BE49-F238E27FC236}">
                <a16:creationId xmlns:a16="http://schemas.microsoft.com/office/drawing/2014/main" id="{480EE116-B9D6-BA98-B97B-E034775B3B7A}"/>
              </a:ext>
            </a:extLst>
          </p:cNvPr>
          <p:cNvSpPr/>
          <p:nvPr/>
        </p:nvSpPr>
        <p:spPr>
          <a:xfrm>
            <a:off x="8537963" y="2784503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27DF18B-E87B-C92D-A503-7D8AEE62E050}"/>
              </a:ext>
            </a:extLst>
          </p:cNvPr>
          <p:cNvSpPr txBox="1">
            <a:spLocks/>
          </p:cNvSpPr>
          <p:nvPr/>
        </p:nvSpPr>
        <p:spPr>
          <a:xfrm>
            <a:off x="8537963" y="2784503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26" name="Flèche courbée vers la droite 25">
            <a:extLst>
              <a:ext uri="{FF2B5EF4-FFF2-40B4-BE49-F238E27FC236}">
                <a16:creationId xmlns:a16="http://schemas.microsoft.com/office/drawing/2014/main" id="{3A2713CF-8CA6-D76B-93F5-FA32E0E5D043}"/>
              </a:ext>
            </a:extLst>
          </p:cNvPr>
          <p:cNvSpPr/>
          <p:nvPr/>
        </p:nvSpPr>
        <p:spPr>
          <a:xfrm rot="16473642" flipH="1">
            <a:off x="5759247" y="-1299680"/>
            <a:ext cx="371213" cy="6859962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A1347D7-7770-D502-246F-BABEB6BF833A}"/>
              </a:ext>
            </a:extLst>
          </p:cNvPr>
          <p:cNvSpPr txBox="1">
            <a:spLocks/>
          </p:cNvSpPr>
          <p:nvPr/>
        </p:nvSpPr>
        <p:spPr>
          <a:xfrm>
            <a:off x="8543620" y="5518195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ACF196-3D21-F278-8FE7-DBC30FA33B4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0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uiExpand="1" build="allAtOnce" animBg="1"/>
      <p:bldP spid="22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Ecris ces deux tonalités en précisant les tons et demi-tons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F33A7E9-21A2-73FE-48CF-25B279F904C3}"/>
              </a:ext>
            </a:extLst>
          </p:cNvPr>
          <p:cNvSpPr txBox="1">
            <a:spLocks/>
          </p:cNvSpPr>
          <p:nvPr/>
        </p:nvSpPr>
        <p:spPr>
          <a:xfrm>
            <a:off x="833115" y="1898250"/>
            <a:ext cx="10515599" cy="1530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F488D46-743C-A8F5-7908-2716680D9DE8}"/>
              </a:ext>
            </a:extLst>
          </p:cNvPr>
          <p:cNvSpPr txBox="1">
            <a:spLocks/>
          </p:cNvSpPr>
          <p:nvPr/>
        </p:nvSpPr>
        <p:spPr>
          <a:xfrm>
            <a:off x="833114" y="3725875"/>
            <a:ext cx="10515599" cy="1530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55633D-C5FD-4B82-C931-C19689E9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572901-4721-12DC-06E9-F70E02ADC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62EE04-D992-7105-B4ED-578D24C5D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A9304D4-6E96-F526-D2BB-2DC192457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3B6BF43-ADD8-E5E1-8579-4573E43BAA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EFF5CBA-CF48-54AE-442A-592297B8B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C958873-7D66-B2CF-7462-90FB7B767A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8D6B63B-0BCE-48DE-7563-ABCA6CD3C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FAB0304-D158-ADD2-8F5E-B3F03FC213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53AD157-E6CC-B860-ABC0-D72E5120B2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CD156F5-3C6B-BA9C-1A47-2C90403A76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7166" y="3949394"/>
            <a:ext cx="9777123" cy="1034470"/>
          </a:xfrm>
          <a:prstGeom prst="rect">
            <a:avLst/>
          </a:prstGeom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E1897D3-1C73-F628-7A69-E4E3F8F3F429}"/>
              </a:ext>
            </a:extLst>
          </p:cNvPr>
          <p:cNvSpPr txBox="1">
            <a:spLocks/>
          </p:cNvSpPr>
          <p:nvPr/>
        </p:nvSpPr>
        <p:spPr>
          <a:xfrm>
            <a:off x="8439589" y="4218225"/>
            <a:ext cx="685895" cy="765639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6AC860E6-FFD2-00FD-95F7-3FE4A30B6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7166" y="3944499"/>
            <a:ext cx="9810350" cy="110228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1889FC5-ECC1-F128-EEF9-D8F53DD3A9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5862" y="3944499"/>
            <a:ext cx="9810350" cy="110228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CB8FEF88-45A6-5CDA-5024-EF8C1D780B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F04631F-63F3-2CF3-5991-E50B8836DA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EF6CE22-335A-1DB9-4520-2CBC5D5609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1390FBE-882D-3265-B159-F8284EE659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17DB914-A6A9-C27A-CD41-E5EE363365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45861" y="2246355"/>
            <a:ext cx="9697667" cy="9443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6321B9-5D48-C4E7-0CFC-65374267E04D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1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3" animBg="1"/>
      <p:bldP spid="34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Do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Ré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>
                <a:solidFill>
                  <a:srgbClr val="7030A0"/>
                </a:solidFill>
              </a:rPr>
              <a:t>Sol mineur</a:t>
            </a:r>
            <a:endParaRPr lang="fr-FR" sz="2200" b="1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C00000"/>
                </a:solidFill>
              </a:rPr>
              <a:t>Mi</a:t>
            </a:r>
            <a:r>
              <a:rPr lang="fr-FR" sz="2200" i="1" baseline="30000" dirty="0" err="1">
                <a:solidFill>
                  <a:srgbClr val="C00000"/>
                </a:solidFill>
              </a:rPr>
              <a:t>b</a:t>
            </a:r>
            <a:r>
              <a:rPr lang="fr-FR" sz="2200" i="1" dirty="0">
                <a:solidFill>
                  <a:srgbClr val="C00000"/>
                </a:solidFill>
              </a:rPr>
              <a:t>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2060"/>
                </a:solidFill>
              </a:rPr>
              <a:t>Fa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Si</a:t>
            </a:r>
            <a:r>
              <a:rPr lang="fr-FR" sz="2200" i="1" baseline="30000" dirty="0">
                <a:solidFill>
                  <a:srgbClr val="00B050"/>
                </a:solidFill>
              </a:rPr>
              <a:t>b</a:t>
            </a:r>
            <a:r>
              <a:rPr lang="fr-FR" sz="2200" i="1" dirty="0">
                <a:solidFill>
                  <a:srgbClr val="00B050"/>
                </a:solidFill>
              </a:rPr>
              <a:t> Majeur</a:t>
            </a:r>
            <a:endParaRPr lang="fr-FR" sz="2200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C1891C-777D-4F26-9AEF-A571184FCB67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824277" y="289180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Legato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4729684" y="288657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Lié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824278" y="384685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Staccato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4729684" y="3843365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Piqué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824276" y="4801893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Accent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4734456" y="480015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Accentué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E26C97F-A02E-2D00-4DCA-B627148D06A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articulation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301E58C-9689-364D-472E-69B4965B86A2}"/>
              </a:ext>
            </a:extLst>
          </p:cNvPr>
          <p:cNvSpPr txBox="1">
            <a:spLocks/>
          </p:cNvSpPr>
          <p:nvPr/>
        </p:nvSpPr>
        <p:spPr>
          <a:xfrm>
            <a:off x="824276" y="1468411"/>
            <a:ext cx="10543444" cy="802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2060"/>
                </a:solidFill>
              </a:rPr>
              <a:t>C’est la façon ou manière de jouer une note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9EAC5-37C9-6924-A895-24028AFFEFBC}"/>
              </a:ext>
            </a:extLst>
          </p:cNvPr>
          <p:cNvSpPr txBox="1">
            <a:spLocks/>
          </p:cNvSpPr>
          <p:nvPr/>
        </p:nvSpPr>
        <p:spPr>
          <a:xfrm>
            <a:off x="8625541" y="2891809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Mesure 1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510BD67-D23C-5056-B948-79A7DA7C5557}"/>
              </a:ext>
            </a:extLst>
          </p:cNvPr>
          <p:cNvSpPr txBox="1">
            <a:spLocks/>
          </p:cNvSpPr>
          <p:nvPr/>
        </p:nvSpPr>
        <p:spPr>
          <a:xfrm>
            <a:off x="8625541" y="385033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Mesure 17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7205326-928C-4844-BE72-5527E8033A6C}"/>
              </a:ext>
            </a:extLst>
          </p:cNvPr>
          <p:cNvSpPr txBox="1">
            <a:spLocks/>
          </p:cNvSpPr>
          <p:nvPr/>
        </p:nvSpPr>
        <p:spPr>
          <a:xfrm>
            <a:off x="8635088" y="4808867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Mesure 2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FFF1EBF-9946-F46B-A348-6AC33588A6DF}"/>
              </a:ext>
            </a:extLst>
          </p:cNvPr>
          <p:cNvSpPr txBox="1">
            <a:spLocks/>
          </p:cNvSpPr>
          <p:nvPr/>
        </p:nvSpPr>
        <p:spPr>
          <a:xfrm>
            <a:off x="824276" y="575693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Louré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AEDEF09-831F-4574-1F5E-1C65EE55ABE4}"/>
              </a:ext>
            </a:extLst>
          </p:cNvPr>
          <p:cNvSpPr txBox="1">
            <a:spLocks/>
          </p:cNvSpPr>
          <p:nvPr/>
        </p:nvSpPr>
        <p:spPr>
          <a:xfrm>
            <a:off x="4734456" y="5756937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Appuyé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AF2C8CA-461E-A752-3A89-E134010761EB}"/>
              </a:ext>
            </a:extLst>
          </p:cNvPr>
          <p:cNvSpPr txBox="1">
            <a:spLocks/>
          </p:cNvSpPr>
          <p:nvPr/>
        </p:nvSpPr>
        <p:spPr>
          <a:xfrm>
            <a:off x="8635088" y="576739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X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A9DC7F-8F77-98EC-660A-651CAC793DC9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0" grpId="0" animBg="1"/>
      <p:bldP spid="31" grpId="0" animBg="1"/>
      <p:bldP spid="34" grpId="0" animBg="1"/>
      <p:bldP spid="35" grpId="0" animBg="1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veut dire « Allegro assai vivo »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Allègre et très 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41755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 quelle catégorie correspond « Allegro »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41755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Tempo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463772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0771" y="2463772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327525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200771" y="327525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086746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0771" y="4086746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4898233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200771" y="4898233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Andantino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200771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qu’Andante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77454" y="246377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Moderato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74792" y="246377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Modéré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27525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27525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4086745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4086745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4898232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4898232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DB433C-2965-C3E1-1318-9AD48FC6F2EB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4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8 du chiffrage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L’unité de temps, la croche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682371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Binaire / Ternaire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68237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Ternaire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68DDB53-76AF-1495-E9B4-E0046B1D260F}"/>
              </a:ext>
            </a:extLst>
          </p:cNvPr>
          <p:cNvSpPr txBox="1">
            <a:spLocks/>
          </p:cNvSpPr>
          <p:nvPr/>
        </p:nvSpPr>
        <p:spPr>
          <a:xfrm>
            <a:off x="833117" y="2849243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 combien de temps est battu le morceau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4676FFF-F560-7F94-6063-383562503129}"/>
              </a:ext>
            </a:extLst>
          </p:cNvPr>
          <p:cNvSpPr txBox="1">
            <a:spLocks/>
          </p:cNvSpPr>
          <p:nvPr/>
        </p:nvSpPr>
        <p:spPr>
          <a:xfrm>
            <a:off x="6264885" y="2849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1 temps : 3 divisé par 3 = 1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2BE7B1-3FB8-6D28-BF2A-251F721D623C}"/>
              </a:ext>
            </a:extLst>
          </p:cNvPr>
          <p:cNvSpPr txBox="1">
            <a:spLocks/>
          </p:cNvSpPr>
          <p:nvPr/>
        </p:nvSpPr>
        <p:spPr>
          <a:xfrm>
            <a:off x="833117" y="4016115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est-il en anacrouse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535BDD1-57E1-3AD2-44BF-44DDD456E9A8}"/>
              </a:ext>
            </a:extLst>
          </p:cNvPr>
          <p:cNvSpPr txBox="1">
            <a:spLocks/>
          </p:cNvSpPr>
          <p:nvPr/>
        </p:nvSpPr>
        <p:spPr>
          <a:xfrm>
            <a:off x="6264885" y="401611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Non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5182988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anacrouse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51829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Première mesure incomplète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4E85FF-C371-713A-07CD-EF68B9E3955A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5809</TotalTime>
  <Words>637</Words>
  <Application>Microsoft Macintosh PowerPoint</Application>
  <PresentationFormat>Grand écran</PresentationFormat>
  <Paragraphs>187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Théorie   Analyse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134</cp:revision>
  <cp:lastPrinted>2021-03-21T11:45:21Z</cp:lastPrinted>
  <dcterms:created xsi:type="dcterms:W3CDTF">2020-11-09T18:44:41Z</dcterms:created>
  <dcterms:modified xsi:type="dcterms:W3CDTF">2026-03-30T13:03:38Z</dcterms:modified>
</cp:coreProperties>
</file>