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512" r:id="rId3"/>
    <p:sldId id="530" r:id="rId4"/>
    <p:sldId id="535" r:id="rId5"/>
    <p:sldId id="630" r:id="rId6"/>
    <p:sldId id="631" r:id="rId7"/>
    <p:sldId id="635" r:id="rId8"/>
    <p:sldId id="633" r:id="rId9"/>
    <p:sldId id="629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311"/>
    <a:srgbClr val="A07400"/>
    <a:srgbClr val="7030A0"/>
    <a:srgbClr val="75AB42"/>
    <a:srgbClr val="00E16C"/>
    <a:srgbClr val="E7E5E5"/>
    <a:srgbClr val="426EBE"/>
    <a:srgbClr val="426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/>
    <p:restoredTop sz="93879"/>
  </p:normalViewPr>
  <p:slideViewPr>
    <p:cSldViewPr snapToGrid="0" snapToObjects="1">
      <p:cViewPr varScale="1">
        <p:scale>
          <a:sx n="100" d="100"/>
          <a:sy n="100" d="100"/>
        </p:scale>
        <p:origin x="40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F45F9-2673-8049-B93C-DB5643E99096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B2960-0829-D14D-B9B6-3B5ABF2647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64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44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10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287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84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761E-ED25-F087-CA44-535FA4065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A639053-6482-80EC-5ED8-68EE97444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0F57EE-904F-5326-2EC7-BC5646935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D15E9D-863A-D06A-7AC6-58ADDD504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029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244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1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196CB-CE32-424C-BB4B-BF1CA32DB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B5D64B-1B8C-6442-AFD7-7A8BC7926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D8A8E9-D9F8-0E4D-BA3C-256E2CB4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780D1-919F-AF4B-9073-E864FD26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E7E831-041B-F945-9C55-2A068692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19BCB-8FC3-5B4C-B8A7-14D7D8CC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634FBF-CD29-B84E-ACEC-C9FBED82E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48816-D2F0-3047-9E7C-5D402F93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62B36-B3E0-304D-A359-74EF18E5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4CB27D-54FC-E548-949F-5753B61C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89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DAD96E8-1CBB-E64C-B200-02D071897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179986-A7DF-CB47-A626-5D08A0C9B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CA008F-B604-F14E-91AA-B11BB20B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1586E0-3703-2346-85F1-A7DCCE58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6DECA3-0E72-AA48-A0DF-28CF3894A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53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830DD-81DE-0542-96BC-6917C5F2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231F8-C264-EC40-AC50-CEE6BAA75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9900A2-5579-F844-BE21-8D59BFFF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310C4-8852-714C-AB6A-08C1A538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7059DC-2FD5-7243-A41C-1EBF855E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4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97DD5-2B04-DD49-8472-EAFEC6D8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2976FF-75D6-1041-9E4F-A7372C8C0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5F48EF-B64E-8847-9BD6-0C020F9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EF3C12-0928-FB4A-8E36-A64BC7C7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A465E2-4AF3-B54F-B903-51F560AC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83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6F857-8566-3E4D-917B-89767810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A0AC1-A43D-6D49-9A53-56A5CFF5D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C3A5FC-C93C-0949-8C44-BF49051A3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D6E3B8-EF94-3243-AE0F-626441D6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3961B-E113-5B43-8EF9-0D4F28F5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800936-33D5-1349-B3F2-121EE46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86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89568-2834-0340-8181-45646CBA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4B1790-3BF3-C44A-9280-203D2AD5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0A15E5-69B9-1245-A1DA-D63B482BB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5D7A2C-39DF-DA49-A246-D712BE8F1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EB3AB-EF1B-2E41-8E21-88673B041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296AF3-7058-3D48-AE7F-F4041BE7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5FB748-A307-764A-B557-E20DD6A4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264C85-404D-2D43-A751-4451C74D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30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C4E78-4926-0549-8EAE-7205DE2F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9727C0-A1C6-304F-B128-CCF763D1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7D1424-63CB-7E4A-BFDA-874BAD69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B6826A-2189-4B4E-AE63-F356925D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82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3CFEA6-0266-B348-9B29-D702411F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220E9B-831A-534C-A992-E0043569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8C995F-16B5-BF45-828B-16407DAA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1B156-9CD7-D54A-BBBB-0D0F6019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CA046-6146-9D4B-A8F7-39A6DC94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3B4C8E-514A-3045-A42A-2EB952BAD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32B9E7-6F43-744F-A3D9-460E1434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358D4A-4825-7D4E-8025-ACC0033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30B8C3-B304-B346-A5EC-1FF188CF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64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AD5D6-5F9C-014B-B96D-B8FAD34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9D8C3A-EE08-5A46-8035-259BEB7A4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BA78A6-3E5E-B543-B05D-59CB078F4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851CAE-DA6B-1B4F-AA61-1BB45B5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8CA2D9-4F3D-744B-93F0-25E045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51BFC3-40BE-EA42-A6D4-02BF92E9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27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1A370B-EC8F-5346-BE81-A7E44510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BD07D8-0E5B-AE4C-9300-B667A290F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56F7AC-5518-A74B-98F8-4FE2013A5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5C59BA-FF6E-1440-9A10-70B9C3C30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20D8B0-D7A8-8F42-AAC0-550A7049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8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1E8478AD-D5B4-A839-77AA-0A05457BCF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" y="152400"/>
            <a:chExt cx="12192000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5C65973-A0A1-0FB2-C9D1-7C5B2C4A0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039" b="29165"/>
            <a:stretch/>
          </p:blipFill>
          <p:spPr>
            <a:xfrm>
              <a:off x="152400" y="152400"/>
              <a:ext cx="12192000" cy="68580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791B28-6B5F-5A9F-B1AC-7BCD65583B63}"/>
                </a:ext>
              </a:extLst>
            </p:cNvPr>
            <p:cNvSpPr txBox="1"/>
            <p:nvPr/>
          </p:nvSpPr>
          <p:spPr>
            <a:xfrm>
              <a:off x="8786625" y="6364069"/>
              <a:ext cx="2106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© Editions Tommy DESCAMPS</a:t>
              </a:r>
            </a:p>
            <a:p>
              <a:pPr algn="ctr"/>
              <a:r>
                <a:rPr lang="fr-FR" sz="1200" b="1" dirty="0"/>
                <a:t>Tous droits réservés</a:t>
              </a:r>
            </a:p>
            <a:p>
              <a:pPr algn="ctr"/>
              <a:r>
                <a:rPr lang="fr-FR" sz="1200" b="1" dirty="0"/>
                <a:t> 2023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532359D-FC4B-744F-8887-0A8435DE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109" y="462013"/>
            <a:ext cx="3537084" cy="4514248"/>
          </a:xfrm>
        </p:spPr>
        <p:txBody>
          <a:bodyPr anchor="ctr">
            <a:normAutofit/>
          </a:bodyPr>
          <a:lstStyle/>
          <a:p>
            <a:r>
              <a:rPr lang="fr-FR" sz="4000" dirty="0"/>
              <a:t>Théorie</a:t>
            </a:r>
            <a:br>
              <a:rPr lang="fr-FR" sz="4000" dirty="0"/>
            </a:b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Analyse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C402CEC-3E4A-C842-97D6-C4A09C99B6B8}"/>
              </a:ext>
            </a:extLst>
          </p:cNvPr>
          <p:cNvSpPr txBox="1">
            <a:spLocks/>
          </p:cNvSpPr>
          <p:nvPr/>
        </p:nvSpPr>
        <p:spPr>
          <a:xfrm>
            <a:off x="5238065" y="3794550"/>
            <a:ext cx="9144000" cy="1010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6887028-F83B-D344-A6D7-B2E4B5C38D43}"/>
              </a:ext>
            </a:extLst>
          </p:cNvPr>
          <p:cNvSpPr txBox="1">
            <a:spLocks/>
          </p:cNvSpPr>
          <p:nvPr/>
        </p:nvSpPr>
        <p:spPr>
          <a:xfrm>
            <a:off x="5115302" y="3583215"/>
            <a:ext cx="9144000" cy="346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/>
              <a:t>Niveau 6</a:t>
            </a:r>
          </a:p>
          <a:p>
            <a:r>
              <a:rPr lang="fr-FR" sz="3000" dirty="0"/>
              <a:t>Analyse n°1</a:t>
            </a:r>
          </a:p>
        </p:txBody>
      </p:sp>
    </p:spTree>
    <p:extLst>
      <p:ext uri="{BB962C8B-B14F-4D97-AF65-F5344CB8AC3E}">
        <p14:creationId xmlns:p14="http://schemas.microsoft.com/office/powerpoint/2010/main" val="25369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">
        <p:fade/>
      </p:transition>
    </mc:Choice>
    <mc:Fallback xmlns="">
      <p:transition spd="med" advTm="342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</a:t>
              </a:r>
              <a:r>
                <a:rPr lang="fr-FR" sz="1000" b="1"/>
                <a:t>– 2025</a:t>
              </a:r>
              <a:endParaRPr lang="fr-FR" sz="1000" b="1" dirty="0"/>
            </a:p>
          </p:txBody>
        </p:sp>
      </p:grp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BDB76635-BCA0-C2F8-ABC2-C446913FAD3C}"/>
              </a:ext>
            </a:extLst>
          </p:cNvPr>
          <p:cNvSpPr txBox="1">
            <a:spLocks/>
          </p:cNvSpPr>
          <p:nvPr/>
        </p:nvSpPr>
        <p:spPr>
          <a:xfrm>
            <a:off x="843800" y="3727743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Choix Majeur / mineur</a:t>
            </a: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103F97A-0EE9-3C20-25E7-29B1E20A0630}"/>
              </a:ext>
            </a:extLst>
          </p:cNvPr>
          <p:cNvSpPr txBox="1">
            <a:spLocks/>
          </p:cNvSpPr>
          <p:nvPr/>
        </p:nvSpPr>
        <p:spPr>
          <a:xfrm>
            <a:off x="843800" y="4423752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1</a:t>
            </a:r>
            <a:r>
              <a:rPr lang="fr-FR" sz="2200" baseline="30000" dirty="0">
                <a:solidFill>
                  <a:schemeClr val="bg1"/>
                </a:solidFill>
              </a:rPr>
              <a:t>e</a:t>
            </a:r>
            <a:r>
              <a:rPr lang="fr-FR" sz="2200" dirty="0">
                <a:solidFill>
                  <a:schemeClr val="bg1"/>
                </a:solidFill>
              </a:rPr>
              <a:t> et dernière note à la basse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F729A781-F051-198E-8236-885BEE37279B}"/>
              </a:ext>
            </a:extLst>
          </p:cNvPr>
          <p:cNvSpPr txBox="1">
            <a:spLocks/>
          </p:cNvSpPr>
          <p:nvPr/>
        </p:nvSpPr>
        <p:spPr>
          <a:xfrm>
            <a:off x="848881" y="5119761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Note sensible de la gamme mineure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E5F64E31-E37F-A792-1256-B701575B155A}"/>
              </a:ext>
            </a:extLst>
          </p:cNvPr>
          <p:cNvSpPr txBox="1">
            <a:spLocks/>
          </p:cNvSpPr>
          <p:nvPr/>
        </p:nvSpPr>
        <p:spPr>
          <a:xfrm>
            <a:off x="848881" y="5815770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Clair / sombre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45CF6B9A-75A7-A1FE-7F4D-B3D0DC0FF5E9}"/>
              </a:ext>
            </a:extLst>
          </p:cNvPr>
          <p:cNvSpPr txBox="1">
            <a:spLocks/>
          </p:cNvSpPr>
          <p:nvPr/>
        </p:nvSpPr>
        <p:spPr>
          <a:xfrm>
            <a:off x="6264885" y="3727744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Si</a:t>
            </a:r>
            <a:r>
              <a:rPr lang="fr-FR" sz="2200" baseline="30000" dirty="0">
                <a:solidFill>
                  <a:srgbClr val="C00000"/>
                </a:solidFill>
              </a:rPr>
              <a:t>b</a:t>
            </a:r>
            <a:r>
              <a:rPr lang="fr-FR" sz="2200" dirty="0">
                <a:solidFill>
                  <a:srgbClr val="C00000"/>
                </a:solidFill>
              </a:rPr>
              <a:t> Majeur ou Sol mineur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64127F7E-EFFA-3226-45A1-D216F139F95A}"/>
              </a:ext>
            </a:extLst>
          </p:cNvPr>
          <p:cNvSpPr txBox="1">
            <a:spLocks/>
          </p:cNvSpPr>
          <p:nvPr/>
        </p:nvSpPr>
        <p:spPr>
          <a:xfrm>
            <a:off x="6264884" y="4426170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SOL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C44E8CD9-09C1-9D06-E480-EDF073447269}"/>
              </a:ext>
            </a:extLst>
          </p:cNvPr>
          <p:cNvSpPr txBox="1">
            <a:spLocks/>
          </p:cNvSpPr>
          <p:nvPr/>
        </p:nvSpPr>
        <p:spPr>
          <a:xfrm>
            <a:off x="6264884" y="5119763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Fa</a:t>
            </a:r>
            <a:r>
              <a:rPr lang="fr-FR" sz="2200" baseline="30000" dirty="0">
                <a:solidFill>
                  <a:srgbClr val="C00000"/>
                </a:solidFill>
              </a:rPr>
              <a:t>#</a:t>
            </a:r>
            <a:r>
              <a:rPr lang="fr-FR" sz="2200" dirty="0">
                <a:solidFill>
                  <a:srgbClr val="C00000"/>
                </a:solidFill>
              </a:rPr>
              <a:t> : on le retrouve</a:t>
            </a: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14881441-7CB9-07F1-55B1-15803DC5E4C8}"/>
              </a:ext>
            </a:extLst>
          </p:cNvPr>
          <p:cNvSpPr txBox="1">
            <a:spLocks/>
          </p:cNvSpPr>
          <p:nvPr/>
        </p:nvSpPr>
        <p:spPr>
          <a:xfrm>
            <a:off x="6264884" y="5815770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Sombre</a:t>
            </a:r>
            <a:endParaRPr lang="fr-FR" sz="2200" u="sng" dirty="0">
              <a:solidFill>
                <a:srgbClr val="C00000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du début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Sol mineur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1217362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note sensible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121736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Fa</a:t>
            </a:r>
            <a:r>
              <a:rPr lang="fr-FR" sz="2200" baseline="30000" dirty="0">
                <a:solidFill>
                  <a:srgbClr val="0070C0"/>
                </a:solidFill>
              </a:rPr>
              <a:t>#</a:t>
            </a:r>
            <a:endParaRPr lang="fr-FR" sz="2200" u="sng" baseline="30000" dirty="0">
              <a:solidFill>
                <a:srgbClr val="0070C0"/>
              </a:solidFill>
            </a:endParaRP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7C4AFE8F-8C7E-654F-D3E5-8042F3CAEB02}"/>
              </a:ext>
            </a:extLst>
          </p:cNvPr>
          <p:cNvSpPr txBox="1">
            <a:spLocks/>
          </p:cNvSpPr>
          <p:nvPr/>
        </p:nvSpPr>
        <p:spPr>
          <a:xfrm>
            <a:off x="833117" y="1907516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relative ?</a:t>
            </a:r>
          </a:p>
        </p:txBody>
      </p: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87D30DAA-5D22-4BCD-C648-E605DEEDB917}"/>
              </a:ext>
            </a:extLst>
          </p:cNvPr>
          <p:cNvSpPr txBox="1">
            <a:spLocks/>
          </p:cNvSpPr>
          <p:nvPr/>
        </p:nvSpPr>
        <p:spPr>
          <a:xfrm>
            <a:off x="6264885" y="1907516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Si</a:t>
            </a:r>
            <a:r>
              <a:rPr lang="fr-FR" sz="2200" baseline="30000" dirty="0">
                <a:solidFill>
                  <a:srgbClr val="0070C0"/>
                </a:solidFill>
              </a:rPr>
              <a:t>b</a:t>
            </a:r>
            <a:r>
              <a:rPr lang="fr-FR" sz="2200" dirty="0">
                <a:solidFill>
                  <a:srgbClr val="0070C0"/>
                </a:solidFill>
              </a:rPr>
              <a:t> Majeur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E3F147E-93CC-7D6B-BF3C-65E7B27FC5D8}"/>
              </a:ext>
            </a:extLst>
          </p:cNvPr>
          <p:cNvSpPr txBox="1">
            <a:spLocks/>
          </p:cNvSpPr>
          <p:nvPr/>
        </p:nvSpPr>
        <p:spPr>
          <a:xfrm>
            <a:off x="843800" y="2591830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homonyme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B2696DD-3691-FD4A-2302-4714C3A600FB}"/>
              </a:ext>
            </a:extLst>
          </p:cNvPr>
          <p:cNvSpPr txBox="1">
            <a:spLocks/>
          </p:cNvSpPr>
          <p:nvPr/>
        </p:nvSpPr>
        <p:spPr>
          <a:xfrm>
            <a:off x="6275568" y="2591830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Sol Majeur</a:t>
            </a:r>
            <a:endParaRPr lang="fr-FR" sz="22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1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92E682-A93A-414C-74E3-FCD06D5C32E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Complète le tableau des tons voisins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9638BD56-5032-5543-0380-43D3E90D2A59}"/>
              </a:ext>
            </a:extLst>
          </p:cNvPr>
          <p:cNvSpPr txBox="1">
            <a:spLocks/>
          </p:cNvSpPr>
          <p:nvPr/>
        </p:nvSpPr>
        <p:spPr>
          <a:xfrm>
            <a:off x="6280637" y="5616000"/>
            <a:ext cx="2407548" cy="834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Fa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6F3D43F-3138-9927-6B9A-D454DF572B1B}"/>
              </a:ext>
            </a:extLst>
          </p:cNvPr>
          <p:cNvSpPr txBox="1">
            <a:spLocks/>
          </p:cNvSpPr>
          <p:nvPr/>
        </p:nvSpPr>
        <p:spPr>
          <a:xfrm>
            <a:off x="3503813" y="5616000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Si bécarre</a:t>
            </a:r>
            <a:endParaRPr lang="fr-FR" sz="2200" i="1" baseline="30000" dirty="0">
              <a:solidFill>
                <a:srgbClr val="FFC00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44E1799F-335B-1BD7-9399-9845AFD6A1B7}"/>
              </a:ext>
            </a:extLst>
          </p:cNvPr>
          <p:cNvSpPr txBox="1">
            <a:spLocks/>
          </p:cNvSpPr>
          <p:nvPr/>
        </p:nvSpPr>
        <p:spPr>
          <a:xfrm>
            <a:off x="3503813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Do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474994F-F452-AC5B-46A0-86414415910E}"/>
              </a:ext>
            </a:extLst>
          </p:cNvPr>
          <p:cNvSpPr txBox="1">
            <a:spLocks/>
          </p:cNvSpPr>
          <p:nvPr/>
        </p:nvSpPr>
        <p:spPr>
          <a:xfrm>
            <a:off x="9057462" y="5616000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Do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0546C67-B7E3-3853-5C58-E0F06CA67E70}"/>
              </a:ext>
            </a:extLst>
          </p:cNvPr>
          <p:cNvSpPr txBox="1">
            <a:spLocks/>
          </p:cNvSpPr>
          <p:nvPr/>
        </p:nvSpPr>
        <p:spPr>
          <a:xfrm>
            <a:off x="9057462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Ré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F326C464-8A39-B227-FE96-17515E302D1B}"/>
              </a:ext>
            </a:extLst>
          </p:cNvPr>
          <p:cNvSpPr txBox="1">
            <a:spLocks/>
          </p:cNvSpPr>
          <p:nvPr/>
        </p:nvSpPr>
        <p:spPr>
          <a:xfrm>
            <a:off x="6280637" y="4672799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i="1" dirty="0">
                <a:solidFill>
                  <a:srgbClr val="7030A0"/>
                </a:solidFill>
              </a:rPr>
              <a:t>Sol mineur</a:t>
            </a:r>
            <a:endParaRPr lang="fr-FR" sz="2200" b="1" i="1" baseline="30000" dirty="0">
              <a:solidFill>
                <a:srgbClr val="7030A0"/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60BA024-2179-2F8D-AF07-F6A1E9449118}"/>
              </a:ext>
            </a:extLst>
          </p:cNvPr>
          <p:cNvSpPr txBox="1">
            <a:spLocks/>
          </p:cNvSpPr>
          <p:nvPr/>
        </p:nvSpPr>
        <p:spPr>
          <a:xfrm>
            <a:off x="3503813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rgbClr val="C00000"/>
                </a:solidFill>
              </a:rPr>
              <a:t>Mi</a:t>
            </a:r>
            <a:r>
              <a:rPr lang="fr-FR" sz="2200" i="1" baseline="30000" dirty="0" err="1">
                <a:solidFill>
                  <a:srgbClr val="C00000"/>
                </a:solidFill>
              </a:rPr>
              <a:t>b</a:t>
            </a:r>
            <a:r>
              <a:rPr lang="fr-FR" sz="2200" i="1" dirty="0">
                <a:solidFill>
                  <a:srgbClr val="C00000"/>
                </a:solidFill>
              </a:rPr>
              <a:t> Majeur</a:t>
            </a:r>
            <a:endParaRPr lang="fr-FR" sz="2200" i="1" baseline="30000" dirty="0">
              <a:solidFill>
                <a:srgbClr val="C0000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0DEBFE3-6395-E784-A30F-5AC8063C9948}"/>
              </a:ext>
            </a:extLst>
          </p:cNvPr>
          <p:cNvSpPr txBox="1">
            <a:spLocks/>
          </p:cNvSpPr>
          <p:nvPr/>
        </p:nvSpPr>
        <p:spPr>
          <a:xfrm>
            <a:off x="9057462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2060"/>
                </a:solidFill>
              </a:rPr>
              <a:t>Fa Majeur</a:t>
            </a:r>
            <a:endParaRPr lang="fr-FR" sz="2200" i="1" baseline="30000" dirty="0">
              <a:solidFill>
                <a:srgbClr val="00206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AB19CD3-E89C-2752-8EA8-DE1B2D7B1D07}"/>
              </a:ext>
            </a:extLst>
          </p:cNvPr>
          <p:cNvSpPr txBox="1">
            <a:spLocks/>
          </p:cNvSpPr>
          <p:nvPr/>
        </p:nvSpPr>
        <p:spPr>
          <a:xfrm>
            <a:off x="6280637" y="3606466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50"/>
                </a:solidFill>
              </a:rPr>
              <a:t>Si</a:t>
            </a:r>
            <a:r>
              <a:rPr lang="fr-FR" sz="2200" i="1" baseline="30000" dirty="0">
                <a:solidFill>
                  <a:srgbClr val="00B050"/>
                </a:solidFill>
              </a:rPr>
              <a:t>b</a:t>
            </a:r>
            <a:r>
              <a:rPr lang="fr-FR" sz="2200" i="1" dirty="0">
                <a:solidFill>
                  <a:srgbClr val="00B050"/>
                </a:solidFill>
              </a:rPr>
              <a:t> Majeur</a:t>
            </a:r>
            <a:endParaRPr lang="fr-FR" sz="2200" i="1" baseline="30000" dirty="0">
              <a:solidFill>
                <a:srgbClr val="00B050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FD3E8E3-B796-3205-415E-652C93919FFC}"/>
              </a:ext>
            </a:extLst>
          </p:cNvPr>
          <p:cNvSpPr txBox="1">
            <a:spLocks/>
          </p:cNvSpPr>
          <p:nvPr/>
        </p:nvSpPr>
        <p:spPr>
          <a:xfrm>
            <a:off x="3503813" y="2545578"/>
            <a:ext cx="2407548" cy="834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3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48B37F6A-26D9-4BB9-E795-AE15D3A68C6D}"/>
              </a:ext>
            </a:extLst>
          </p:cNvPr>
          <p:cNvSpPr txBox="1">
            <a:spLocks/>
          </p:cNvSpPr>
          <p:nvPr/>
        </p:nvSpPr>
        <p:spPr>
          <a:xfrm>
            <a:off x="9057462" y="2545200"/>
            <a:ext cx="2407548" cy="83401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1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DE5476E-5B6B-8B08-7AC1-47FD3D3D633B}"/>
              </a:ext>
            </a:extLst>
          </p:cNvPr>
          <p:cNvSpPr txBox="1">
            <a:spLocks/>
          </p:cNvSpPr>
          <p:nvPr/>
        </p:nvSpPr>
        <p:spPr>
          <a:xfrm>
            <a:off x="6280637" y="2544394"/>
            <a:ext cx="2407548" cy="8352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2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637EBA3-7266-789F-A9D9-69AC7217D260}"/>
              </a:ext>
            </a:extLst>
          </p:cNvPr>
          <p:cNvSpPr txBox="1">
            <a:spLocks/>
          </p:cNvSpPr>
          <p:nvPr/>
        </p:nvSpPr>
        <p:spPr>
          <a:xfrm>
            <a:off x="726989" y="5616000"/>
            <a:ext cx="2407548" cy="8340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Note sensible du ton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AB1915B-DA16-D523-3ACC-FA5C3EC0DA98}"/>
              </a:ext>
            </a:extLst>
          </p:cNvPr>
          <p:cNvSpPr txBox="1">
            <a:spLocks/>
          </p:cNvSpPr>
          <p:nvPr/>
        </p:nvSpPr>
        <p:spPr>
          <a:xfrm>
            <a:off x="726989" y="4672800"/>
            <a:ext cx="2407548" cy="8340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mineurs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65174F85-E6FB-F1C2-C27A-987B2E7FF491}"/>
              </a:ext>
            </a:extLst>
          </p:cNvPr>
          <p:cNvSpPr txBox="1">
            <a:spLocks/>
          </p:cNvSpPr>
          <p:nvPr/>
        </p:nvSpPr>
        <p:spPr>
          <a:xfrm>
            <a:off x="726989" y="3606466"/>
            <a:ext cx="2407548" cy="83401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Majeurs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3" name="Flèche courbée vers la gauche 32">
            <a:extLst>
              <a:ext uri="{FF2B5EF4-FFF2-40B4-BE49-F238E27FC236}">
                <a16:creationId xmlns:a16="http://schemas.microsoft.com/office/drawing/2014/main" id="{5A066915-5CA8-3A70-3AAD-962B1602478C}"/>
              </a:ext>
            </a:extLst>
          </p:cNvPr>
          <p:cNvSpPr/>
          <p:nvPr/>
        </p:nvSpPr>
        <p:spPr>
          <a:xfrm rot="5400000" flipH="1">
            <a:off x="5930950" y="1549326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>
            <a:extLst>
              <a:ext uri="{FF2B5EF4-FFF2-40B4-BE49-F238E27FC236}">
                <a16:creationId xmlns:a16="http://schemas.microsoft.com/office/drawing/2014/main" id="{EF32BC28-2C2B-69C8-0FF8-1AA185155A20}"/>
              </a:ext>
            </a:extLst>
          </p:cNvPr>
          <p:cNvSpPr/>
          <p:nvPr/>
        </p:nvSpPr>
        <p:spPr>
          <a:xfrm rot="16200000">
            <a:off x="8701910" y="1566500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0963CF-9157-7A59-8DB4-15F305696D88}"/>
              </a:ext>
            </a:extLst>
          </p:cNvPr>
          <p:cNvSpPr txBox="1"/>
          <p:nvPr/>
        </p:nvSpPr>
        <p:spPr>
          <a:xfrm>
            <a:off x="5911361" y="1616833"/>
            <a:ext cx="37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2018C9F-BC31-165F-196E-1F8A9D778238}"/>
              </a:ext>
            </a:extLst>
          </p:cNvPr>
          <p:cNvSpPr txBox="1"/>
          <p:nvPr/>
        </p:nvSpPr>
        <p:spPr>
          <a:xfrm>
            <a:off x="8611539" y="1616833"/>
            <a:ext cx="51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+1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8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309717" y="290226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Legato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3207055" y="290226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Lié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47EBE9E-92BD-E3F0-6E11-05B25A8BA504}"/>
              </a:ext>
            </a:extLst>
          </p:cNvPr>
          <p:cNvSpPr txBox="1">
            <a:spLocks/>
          </p:cNvSpPr>
          <p:nvPr/>
        </p:nvSpPr>
        <p:spPr>
          <a:xfrm>
            <a:off x="309717" y="4305995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Louré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D1C622F-03DD-B75B-F194-C366BD9F767A}"/>
              </a:ext>
            </a:extLst>
          </p:cNvPr>
          <p:cNvSpPr txBox="1">
            <a:spLocks/>
          </p:cNvSpPr>
          <p:nvPr/>
        </p:nvSpPr>
        <p:spPr>
          <a:xfrm>
            <a:off x="3207055" y="4305995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Appuyé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6264885" y="360413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Staccato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9162223" y="360413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Piqué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6264885" y="5007856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Accent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9162223" y="5007856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Accentué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75819" y="6611779"/>
            <a:ext cx="3440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AE26C97F-A02E-2D00-4DCA-B627148D06AB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Cite 4 articulations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  <p:bldP spid="30" grpId="0" animBg="1"/>
      <p:bldP spid="31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Moderato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Modéré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41755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A quoi correspond ce terme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41755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Un tempo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309717" y="2463772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Largo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3200771" y="2463772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Large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956C4D6-9281-9FD9-C965-55B815E2C82E}"/>
              </a:ext>
            </a:extLst>
          </p:cNvPr>
          <p:cNvSpPr txBox="1">
            <a:spLocks/>
          </p:cNvSpPr>
          <p:nvPr/>
        </p:nvSpPr>
        <p:spPr>
          <a:xfrm>
            <a:off x="297148" y="327525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Lento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38F6571-C666-8BB3-A7B8-2253E46A2A04}"/>
              </a:ext>
            </a:extLst>
          </p:cNvPr>
          <p:cNvSpPr txBox="1">
            <a:spLocks/>
          </p:cNvSpPr>
          <p:nvPr/>
        </p:nvSpPr>
        <p:spPr>
          <a:xfrm>
            <a:off x="3200771" y="327525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47EBE9E-92BD-E3F0-6E11-05B25A8BA504}"/>
              </a:ext>
            </a:extLst>
          </p:cNvPr>
          <p:cNvSpPr txBox="1">
            <a:spLocks/>
          </p:cNvSpPr>
          <p:nvPr/>
        </p:nvSpPr>
        <p:spPr>
          <a:xfrm>
            <a:off x="309717" y="4086746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Adagio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D1C622F-03DD-B75B-F194-C366BD9F767A}"/>
              </a:ext>
            </a:extLst>
          </p:cNvPr>
          <p:cNvSpPr txBox="1">
            <a:spLocks/>
          </p:cNvSpPr>
          <p:nvPr/>
        </p:nvSpPr>
        <p:spPr>
          <a:xfrm>
            <a:off x="3200771" y="4086746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que lento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0CBB91EC-6631-5C32-9266-6737EB97FDCA}"/>
              </a:ext>
            </a:extLst>
          </p:cNvPr>
          <p:cNvSpPr txBox="1">
            <a:spLocks/>
          </p:cNvSpPr>
          <p:nvPr/>
        </p:nvSpPr>
        <p:spPr>
          <a:xfrm>
            <a:off x="297148" y="4898233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Andante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A87E7A5-06F2-D85A-1F38-BF54F04C7278}"/>
              </a:ext>
            </a:extLst>
          </p:cNvPr>
          <p:cNvSpPr txBox="1">
            <a:spLocks/>
          </p:cNvSpPr>
          <p:nvPr/>
        </p:nvSpPr>
        <p:spPr>
          <a:xfrm>
            <a:off x="3200771" y="4898233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 mais allant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0EA2937-4F6B-1D23-4304-5403696E171F}"/>
              </a:ext>
            </a:extLst>
          </p:cNvPr>
          <p:cNvSpPr txBox="1">
            <a:spLocks/>
          </p:cNvSpPr>
          <p:nvPr/>
        </p:nvSpPr>
        <p:spPr>
          <a:xfrm>
            <a:off x="297148" y="570971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Andantino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60761088-8704-17E3-1D26-38F448AEB053}"/>
              </a:ext>
            </a:extLst>
          </p:cNvPr>
          <p:cNvSpPr txBox="1">
            <a:spLocks/>
          </p:cNvSpPr>
          <p:nvPr/>
        </p:nvSpPr>
        <p:spPr>
          <a:xfrm>
            <a:off x="3200771" y="570971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qu’Andante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F40CD0D3-7DC9-F2B6-3677-D169CD209CC1}"/>
              </a:ext>
            </a:extLst>
          </p:cNvPr>
          <p:cNvSpPr txBox="1">
            <a:spLocks/>
          </p:cNvSpPr>
          <p:nvPr/>
        </p:nvSpPr>
        <p:spPr>
          <a:xfrm>
            <a:off x="6277454" y="246377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Allegretto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CA1958A3-2CB7-DD1E-AE35-8573B92DFAEC}"/>
              </a:ext>
            </a:extLst>
          </p:cNvPr>
          <p:cNvSpPr txBox="1">
            <a:spLocks/>
          </p:cNvSpPr>
          <p:nvPr/>
        </p:nvSpPr>
        <p:spPr>
          <a:xfrm>
            <a:off x="9174792" y="246377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vite qu’Allegro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6264885" y="327525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Allegro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9162223" y="327525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Vif, allègre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7BEA838-D67C-8F64-B680-CA0AC1D4A06F}"/>
              </a:ext>
            </a:extLst>
          </p:cNvPr>
          <p:cNvSpPr txBox="1">
            <a:spLocks/>
          </p:cNvSpPr>
          <p:nvPr/>
        </p:nvSpPr>
        <p:spPr>
          <a:xfrm>
            <a:off x="6277454" y="4086745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Vivace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6BCD979-0A42-7055-1861-C0C1F2224EF0}"/>
              </a:ext>
            </a:extLst>
          </p:cNvPr>
          <p:cNvSpPr txBox="1">
            <a:spLocks/>
          </p:cNvSpPr>
          <p:nvPr/>
        </p:nvSpPr>
        <p:spPr>
          <a:xfrm>
            <a:off x="9174792" y="4086745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6264885" y="4898232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Presto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9162223" y="4898232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Pressé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20D8AFA1-40ED-CEC4-66DA-083F7A805EEE}"/>
              </a:ext>
            </a:extLst>
          </p:cNvPr>
          <p:cNvSpPr txBox="1">
            <a:spLocks/>
          </p:cNvSpPr>
          <p:nvPr/>
        </p:nvSpPr>
        <p:spPr>
          <a:xfrm>
            <a:off x="6264885" y="570971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Prestissimo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0EA5B7A2-4FA9-0C6C-4857-794B91B63806}"/>
              </a:ext>
            </a:extLst>
          </p:cNvPr>
          <p:cNvSpPr txBox="1">
            <a:spLocks/>
          </p:cNvSpPr>
          <p:nvPr/>
        </p:nvSpPr>
        <p:spPr>
          <a:xfrm>
            <a:off x="9162223" y="570971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Très rapide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75819" y="6611779"/>
            <a:ext cx="3440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4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2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>
                <a:solidFill>
                  <a:srgbClr val="7030A0"/>
                </a:solidFill>
              </a:rPr>
              <a:t>2 </a:t>
            </a:r>
            <a:r>
              <a:rPr lang="fr-FR" sz="2200" dirty="0">
                <a:solidFill>
                  <a:srgbClr val="7030A0"/>
                </a:solidFill>
              </a:rPr>
              <a:t>temps par mesure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682371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4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68237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L’unité de temps, la noire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75819" y="6611779"/>
            <a:ext cx="3440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68DDB53-76AF-1495-E9B4-E0046B1D260F}"/>
              </a:ext>
            </a:extLst>
          </p:cNvPr>
          <p:cNvSpPr txBox="1">
            <a:spLocks/>
          </p:cNvSpPr>
          <p:nvPr/>
        </p:nvSpPr>
        <p:spPr>
          <a:xfrm>
            <a:off x="833117" y="2849243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Ce morceau est binaire ou ternaire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4676FFF-F560-7F94-6063-383562503129}"/>
              </a:ext>
            </a:extLst>
          </p:cNvPr>
          <p:cNvSpPr txBox="1">
            <a:spLocks/>
          </p:cNvSpPr>
          <p:nvPr/>
        </p:nvSpPr>
        <p:spPr>
          <a:xfrm>
            <a:off x="6264885" y="284924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Binaire : 2/4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02BE7B1-3FB8-6D28-BF2A-251F721D623C}"/>
              </a:ext>
            </a:extLst>
          </p:cNvPr>
          <p:cNvSpPr txBox="1">
            <a:spLocks/>
          </p:cNvSpPr>
          <p:nvPr/>
        </p:nvSpPr>
        <p:spPr>
          <a:xfrm>
            <a:off x="833117" y="4016115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Ce morceau est-il en anacrouse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535BDD1-57E1-3AD2-44BF-44DDD456E9A8}"/>
              </a:ext>
            </a:extLst>
          </p:cNvPr>
          <p:cNvSpPr txBox="1">
            <a:spLocks/>
          </p:cNvSpPr>
          <p:nvPr/>
        </p:nvSpPr>
        <p:spPr>
          <a:xfrm>
            <a:off x="6264885" y="4016118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Non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09112BC-F94C-617A-7FFE-59DA51DADEBC}"/>
              </a:ext>
            </a:extLst>
          </p:cNvPr>
          <p:cNvSpPr txBox="1">
            <a:spLocks/>
          </p:cNvSpPr>
          <p:nvPr/>
        </p:nvSpPr>
        <p:spPr>
          <a:xfrm>
            <a:off x="833117" y="5182988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Qu’est-ce qu’une anacrouse 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FDAECE-C6AD-F5E1-EDCD-62E2CF1465C7}"/>
              </a:ext>
            </a:extLst>
          </p:cNvPr>
          <p:cNvSpPr txBox="1">
            <a:spLocks/>
          </p:cNvSpPr>
          <p:nvPr/>
        </p:nvSpPr>
        <p:spPr>
          <a:xfrm>
            <a:off x="6264884" y="518298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Première mesure incomplète</a:t>
            </a:r>
            <a:endParaRPr lang="fr-FR" sz="2200" u="sng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9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0ACB6-87FF-1E3C-4239-5AB9E36B8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40E52-C1C9-3B71-F5D5-D70409B1AA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7C3E39-CC69-18FA-DF31-77BB13F92113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Qu’est-ce qu’un chromatisme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103ED81-38F1-0CA0-A96B-2357A5808B85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Suite de notes à ½ tons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276BEC94-DB37-F563-4743-881D22C13616}"/>
              </a:ext>
            </a:extLst>
          </p:cNvPr>
          <p:cNvSpPr txBox="1">
            <a:spLocks/>
          </p:cNvSpPr>
          <p:nvPr/>
        </p:nvSpPr>
        <p:spPr>
          <a:xfrm>
            <a:off x="833117" y="1682371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Où trouve-t-on un chromatisme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0CC89B0-B07B-E0A3-A594-287200730705}"/>
              </a:ext>
            </a:extLst>
          </p:cNvPr>
          <p:cNvSpPr txBox="1">
            <a:spLocks/>
          </p:cNvSpPr>
          <p:nvPr/>
        </p:nvSpPr>
        <p:spPr>
          <a:xfrm>
            <a:off x="6264885" y="168237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Mesures 2-4-6-8…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AADC7C0-F1DD-7AE5-5949-F2DCE7DAF99E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6C5B3285-10A1-502D-D009-FAB5BA765D7D}"/>
              </a:ext>
            </a:extLst>
          </p:cNvPr>
          <p:cNvSpPr txBox="1">
            <a:spLocks/>
          </p:cNvSpPr>
          <p:nvPr/>
        </p:nvSpPr>
        <p:spPr>
          <a:xfrm>
            <a:off x="833117" y="2849243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Où trouve-t-on des contretemps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6A1671F-239C-309A-AADB-73BA40856489}"/>
              </a:ext>
            </a:extLst>
          </p:cNvPr>
          <p:cNvSpPr txBox="1">
            <a:spLocks/>
          </p:cNvSpPr>
          <p:nvPr/>
        </p:nvSpPr>
        <p:spPr>
          <a:xfrm>
            <a:off x="6264885" y="284924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Mesures 2-4-6-8…</a:t>
            </a:r>
            <a:endParaRPr lang="fr-FR" sz="2200" u="sng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743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57">
        <p:fade/>
      </p:transition>
    </mc:Choice>
    <mc:Fallback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Entoure une seconde Majeure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B050"/>
                </a:solidFill>
              </a:rPr>
              <a:t>Mesure 8-9 (ré-do)</a:t>
            </a:r>
            <a:endParaRPr lang="fr-FR" sz="2200" u="sng" dirty="0">
              <a:solidFill>
                <a:srgbClr val="00B05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682371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Entoure une tierce mineure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68237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B050"/>
                </a:solidFill>
              </a:rPr>
              <a:t>Mesure 1 (la-fa</a:t>
            </a:r>
            <a:r>
              <a:rPr lang="fr-FR" sz="2200" baseline="30000" dirty="0">
                <a:solidFill>
                  <a:srgbClr val="00B050"/>
                </a:solidFill>
              </a:rPr>
              <a:t>#</a:t>
            </a:r>
            <a:r>
              <a:rPr lang="fr-FR" sz="2200" dirty="0">
                <a:solidFill>
                  <a:srgbClr val="00B050"/>
                </a:solidFill>
              </a:rPr>
              <a:t>)</a:t>
            </a:r>
            <a:endParaRPr lang="fr-FR" sz="2200" u="sng" dirty="0">
              <a:solidFill>
                <a:srgbClr val="00B05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68DDB53-76AF-1495-E9B4-E0046B1D260F}"/>
              </a:ext>
            </a:extLst>
          </p:cNvPr>
          <p:cNvSpPr txBox="1">
            <a:spLocks/>
          </p:cNvSpPr>
          <p:nvPr/>
        </p:nvSpPr>
        <p:spPr>
          <a:xfrm>
            <a:off x="833117" y="2849243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Entoure une tierce Majeure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4676FFF-F560-7F94-6063-383562503129}"/>
              </a:ext>
            </a:extLst>
          </p:cNvPr>
          <p:cNvSpPr txBox="1">
            <a:spLocks/>
          </p:cNvSpPr>
          <p:nvPr/>
        </p:nvSpPr>
        <p:spPr>
          <a:xfrm>
            <a:off x="6264885" y="284924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B050"/>
                </a:solidFill>
              </a:rPr>
              <a:t>Mesure 1-2 (fa</a:t>
            </a:r>
            <a:r>
              <a:rPr lang="fr-FR" sz="2200" baseline="30000" dirty="0">
                <a:solidFill>
                  <a:srgbClr val="00B050"/>
                </a:solidFill>
              </a:rPr>
              <a:t>#</a:t>
            </a:r>
            <a:r>
              <a:rPr lang="fr-FR" sz="2200" dirty="0">
                <a:solidFill>
                  <a:srgbClr val="00B050"/>
                </a:solidFill>
              </a:rPr>
              <a:t>-ré)</a:t>
            </a:r>
            <a:endParaRPr lang="fr-FR" sz="2200" u="sng" dirty="0">
              <a:solidFill>
                <a:srgbClr val="00B05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02BE7B1-3FB8-6D28-BF2A-251F721D623C}"/>
              </a:ext>
            </a:extLst>
          </p:cNvPr>
          <p:cNvSpPr txBox="1">
            <a:spLocks/>
          </p:cNvSpPr>
          <p:nvPr/>
        </p:nvSpPr>
        <p:spPr>
          <a:xfrm>
            <a:off x="833117" y="4016115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Entoure une quinte Juste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535BDD1-57E1-3AD2-44BF-44DDD456E9A8}"/>
              </a:ext>
            </a:extLst>
          </p:cNvPr>
          <p:cNvSpPr txBox="1">
            <a:spLocks/>
          </p:cNvSpPr>
          <p:nvPr/>
        </p:nvSpPr>
        <p:spPr>
          <a:xfrm>
            <a:off x="6264885" y="4016118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B050"/>
                </a:solidFill>
              </a:rPr>
              <a:t>Mesure 9 (do-sol)</a:t>
            </a:r>
            <a:endParaRPr lang="fr-FR" sz="2200" u="sng" dirty="0">
              <a:solidFill>
                <a:srgbClr val="00B05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09112BC-F94C-617A-7FFE-59DA51DADEBC}"/>
              </a:ext>
            </a:extLst>
          </p:cNvPr>
          <p:cNvSpPr txBox="1">
            <a:spLocks/>
          </p:cNvSpPr>
          <p:nvPr/>
        </p:nvSpPr>
        <p:spPr>
          <a:xfrm>
            <a:off x="833117" y="5182988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Entoure une octave Juste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FDAECE-C6AD-F5E1-EDCD-62E2CF1465C7}"/>
              </a:ext>
            </a:extLst>
          </p:cNvPr>
          <p:cNvSpPr txBox="1">
            <a:spLocks/>
          </p:cNvSpPr>
          <p:nvPr/>
        </p:nvSpPr>
        <p:spPr>
          <a:xfrm>
            <a:off x="6264884" y="518298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B050"/>
                </a:solidFill>
              </a:rPr>
              <a:t>Mesure 2 (ré-ré)</a:t>
            </a:r>
            <a:endParaRPr lang="fr-FR" sz="2200" u="sng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5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408680" y="6611778"/>
              <a:ext cx="33746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 est son prénom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Gerardo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1206023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Date de naissance et mort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1203864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1897-1948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FCAED31-B467-8F2B-9EC6-A13A1C947BBC}"/>
              </a:ext>
            </a:extLst>
          </p:cNvPr>
          <p:cNvSpPr txBox="1">
            <a:spLocks/>
          </p:cNvSpPr>
          <p:nvPr/>
        </p:nvSpPr>
        <p:spPr>
          <a:xfrm>
            <a:off x="833117" y="1896547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De quelle nationalité est-il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9950A87-18C6-784F-CAD9-FCBBA292CE93}"/>
              </a:ext>
            </a:extLst>
          </p:cNvPr>
          <p:cNvSpPr txBox="1">
            <a:spLocks/>
          </p:cNvSpPr>
          <p:nvPr/>
        </p:nvSpPr>
        <p:spPr>
          <a:xfrm>
            <a:off x="6264885" y="189222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Uruguayen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838F89F-C928-FCBC-137B-B6D3B214AEAA}"/>
              </a:ext>
            </a:extLst>
          </p:cNvPr>
          <p:cNvSpPr txBox="1">
            <a:spLocks/>
          </p:cNvSpPr>
          <p:nvPr/>
        </p:nvSpPr>
        <p:spPr>
          <a:xfrm>
            <a:off x="833117" y="2587071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 genre est cette œuvre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D491CC8-1844-83D2-2BF5-BEAEF2AD0B72}"/>
              </a:ext>
            </a:extLst>
          </p:cNvPr>
          <p:cNvSpPr txBox="1">
            <a:spLocks/>
          </p:cNvSpPr>
          <p:nvPr/>
        </p:nvSpPr>
        <p:spPr>
          <a:xfrm>
            <a:off x="6264885" y="2580594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Danse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CBD7CE9-F268-E4B3-ADA4-5529407A3FAE}"/>
              </a:ext>
            </a:extLst>
          </p:cNvPr>
          <p:cNvSpPr txBox="1">
            <a:spLocks/>
          </p:cNvSpPr>
          <p:nvPr/>
        </p:nvSpPr>
        <p:spPr>
          <a:xfrm>
            <a:off x="833117" y="3277595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Précise le genre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549C155-DCB2-3EFB-2A31-18D326D17CE6}"/>
              </a:ext>
            </a:extLst>
          </p:cNvPr>
          <p:cNvSpPr txBox="1">
            <a:spLocks/>
          </p:cNvSpPr>
          <p:nvPr/>
        </p:nvSpPr>
        <p:spPr>
          <a:xfrm>
            <a:off x="6264885" y="326895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Tango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ACE91AF-C6CA-0B01-FD7C-46DBA65921A9}"/>
              </a:ext>
            </a:extLst>
          </p:cNvPr>
          <p:cNvSpPr txBox="1">
            <a:spLocks/>
          </p:cNvSpPr>
          <p:nvPr/>
        </p:nvSpPr>
        <p:spPr>
          <a:xfrm>
            <a:off x="833117" y="5230730"/>
            <a:ext cx="5094000" cy="111177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s’est-il passé le 2 février 1998 à propos de cette œuvre ?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1633DBE-41FD-9D42-CA90-7D4951DBEB46}"/>
              </a:ext>
            </a:extLst>
          </p:cNvPr>
          <p:cNvSpPr txBox="1">
            <a:spLocks/>
          </p:cNvSpPr>
          <p:nvPr/>
        </p:nvSpPr>
        <p:spPr>
          <a:xfrm>
            <a:off x="6264885" y="5230730"/>
            <a:ext cx="5094515" cy="1111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La </a:t>
            </a:r>
            <a:r>
              <a:rPr lang="fr-FR" sz="2200" dirty="0" err="1">
                <a:solidFill>
                  <a:srgbClr val="0070C0"/>
                </a:solidFill>
              </a:rPr>
              <a:t>cumparsita</a:t>
            </a:r>
            <a:r>
              <a:rPr lang="fr-FR" sz="2200" dirty="0">
                <a:solidFill>
                  <a:srgbClr val="0070C0"/>
                </a:solidFill>
              </a:rPr>
              <a:t> est devenu l’hymne populaire et culturel de l’Uruguay.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C037171-262F-953E-DEED-33CB1BA9FF64}"/>
              </a:ext>
            </a:extLst>
          </p:cNvPr>
          <p:cNvSpPr txBox="1">
            <a:spLocks/>
          </p:cNvSpPr>
          <p:nvPr/>
        </p:nvSpPr>
        <p:spPr>
          <a:xfrm>
            <a:off x="833117" y="3961641"/>
            <a:ext cx="5094000" cy="111177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Donne la définition de ce genre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ACBE13A-4DDA-F5F6-EC09-1CF6576C9666}"/>
              </a:ext>
            </a:extLst>
          </p:cNvPr>
          <p:cNvSpPr txBox="1">
            <a:spLocks/>
          </p:cNvSpPr>
          <p:nvPr/>
        </p:nvSpPr>
        <p:spPr>
          <a:xfrm>
            <a:off x="6264885" y="3957324"/>
            <a:ext cx="5094515" cy="1111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Le tango est une danse argentine à deux temps.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1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6" grpId="0" animBg="1"/>
      <p:bldP spid="8" grpId="0" animBg="1"/>
      <p:bldP spid="10" grpId="0" animBg="1"/>
      <p:bldP spid="19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5680</TotalTime>
  <Words>457</Words>
  <Application>Microsoft Macintosh PowerPoint</Application>
  <PresentationFormat>Grand écran</PresentationFormat>
  <Paragraphs>130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Théorie   Analyse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Explication des tonalités</dc:title>
  <dc:creator>Tommy DESCAMPS</dc:creator>
  <cp:lastModifiedBy>Tommy DESCAMPS</cp:lastModifiedBy>
  <cp:revision>127</cp:revision>
  <cp:lastPrinted>2021-03-21T11:45:21Z</cp:lastPrinted>
  <dcterms:created xsi:type="dcterms:W3CDTF">2020-11-09T18:44:41Z</dcterms:created>
  <dcterms:modified xsi:type="dcterms:W3CDTF">2025-11-03T14:17:39Z</dcterms:modified>
</cp:coreProperties>
</file>