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tags/tag18.xml" ContentType="application/vnd.openxmlformats-officedocument.presentationml.tags+xml"/>
  <Override PartName="/ppt/notesSlides/notesSlide21.xml" ContentType="application/vnd.openxmlformats-officedocument.presentationml.notesSlide+xml"/>
  <Override PartName="/ppt/tags/tag19.xml" ContentType="application/vnd.openxmlformats-officedocument.presentationml.tags+xml"/>
  <Override PartName="/ppt/notesSlides/notesSlide22.xml" ContentType="application/vnd.openxmlformats-officedocument.presentationml.notesSlide+xml"/>
  <Override PartName="/ppt/tags/tag20.xml" ContentType="application/vnd.openxmlformats-officedocument.presentationml.tags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notesSlides/notesSlide24.xml" ContentType="application/vnd.openxmlformats-officedocument.presentationml.notesSlide+xml"/>
  <Override PartName="/ppt/tags/tag22.xml" ContentType="application/vnd.openxmlformats-officedocument.presentationml.tags+xml"/>
  <Override PartName="/ppt/notesSlides/notesSlide25.xml" ContentType="application/vnd.openxmlformats-officedocument.presentationml.notesSlide+xml"/>
  <Override PartName="/ppt/tags/tag23.xml" ContentType="application/vnd.openxmlformats-officedocument.presentationml.tags+xml"/>
  <Override PartName="/ppt/notesSlides/notesSlide26.xml" ContentType="application/vnd.openxmlformats-officedocument.presentationml.notesSlide+xml"/>
  <Override PartName="/ppt/tags/tag24.xml" ContentType="application/vnd.openxmlformats-officedocument.presentationml.tags+xml"/>
  <Override PartName="/ppt/notesSlides/notesSlide27.xml" ContentType="application/vnd.openxmlformats-officedocument.presentationml.notesSlide+xml"/>
  <Override PartName="/ppt/tags/tag25.xml" ContentType="application/vnd.openxmlformats-officedocument.presentationml.tags+xml"/>
  <Override PartName="/ppt/notesSlides/notesSlide28.xml" ContentType="application/vnd.openxmlformats-officedocument.presentationml.notesSlide+xml"/>
  <Override PartName="/ppt/tags/tag26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512" r:id="rId3"/>
    <p:sldId id="475" r:id="rId4"/>
    <p:sldId id="532" r:id="rId5"/>
    <p:sldId id="634" r:id="rId6"/>
    <p:sldId id="530" r:id="rId7"/>
    <p:sldId id="533" r:id="rId8"/>
    <p:sldId id="646" r:id="rId9"/>
    <p:sldId id="647" r:id="rId10"/>
    <p:sldId id="535" r:id="rId11"/>
    <p:sldId id="630" r:id="rId12"/>
    <p:sldId id="631" r:id="rId13"/>
    <p:sldId id="545" r:id="rId14"/>
    <p:sldId id="536" r:id="rId15"/>
    <p:sldId id="537" r:id="rId16"/>
    <p:sldId id="648" r:id="rId17"/>
    <p:sldId id="649" r:id="rId18"/>
    <p:sldId id="650" r:id="rId19"/>
    <p:sldId id="540" r:id="rId20"/>
    <p:sldId id="651" r:id="rId21"/>
    <p:sldId id="652" r:id="rId22"/>
    <p:sldId id="543" r:id="rId23"/>
    <p:sldId id="653" r:id="rId24"/>
    <p:sldId id="635" r:id="rId25"/>
    <p:sldId id="641" r:id="rId26"/>
    <p:sldId id="654" r:id="rId27"/>
    <p:sldId id="655" r:id="rId28"/>
    <p:sldId id="656" r:id="rId29"/>
    <p:sldId id="642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A311"/>
    <a:srgbClr val="A07400"/>
    <a:srgbClr val="7030A0"/>
    <a:srgbClr val="75AB42"/>
    <a:srgbClr val="00E16C"/>
    <a:srgbClr val="E7E5E5"/>
    <a:srgbClr val="426EBE"/>
    <a:srgbClr val="426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45"/>
    <p:restoredTop sz="93878"/>
  </p:normalViewPr>
  <p:slideViewPr>
    <p:cSldViewPr snapToGrid="0" snapToObjects="1">
      <p:cViewPr varScale="1">
        <p:scale>
          <a:sx n="102" d="100"/>
          <a:sy n="102" d="100"/>
        </p:scale>
        <p:origin x="96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F45F9-2673-8049-B93C-DB5643E99096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B2960-0829-D14D-B9B6-3B5ABF2647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641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544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959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95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846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759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8337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57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777DB-D437-92CC-3723-FD42F9104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15BAF6-E153-0CC1-E68D-F5A7632AD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E029353-1880-CE22-3B5C-FFB557014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07A85-08FF-22E8-C307-C76BF2D699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04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BE4FE-D999-479F-46A1-03D2F9211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B8346B5-8F1D-C1BB-C732-A90786E0B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3A2154B-E747-DF22-FA66-60D1D2B07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9DB7A4-B568-9372-7836-D8F85AD06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393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8759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371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1097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CC454-C0EC-E1B2-44FB-8708AEDF6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282DB9D-5FC8-71D3-A3E1-A4867476E3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4E89056-1464-B638-EBB2-0C420931E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FB308E-D1C7-135C-7D3C-311892115F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196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45762-ACF0-6768-5F8B-5A4B9837F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FB3F973-D87B-F99C-86A2-0A6DA55F0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E07F65-B400-78B2-FC66-E31E107C5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8546AD-86FC-DA9F-6DDF-48EB912653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390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442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3CDF0-FF97-D6C4-8E09-76C04A9FB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DEBDC8-9A05-3784-28E1-1082215E2E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91D526-CFF4-290A-86C6-D1FE3D2209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E5CF99-C6AE-0133-2AF8-AD0E918B6E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274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599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9925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F002-01AD-3FEB-CEA1-11E8354B0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5387397-543D-7592-0F09-C94A6C4F78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F0AC5E1-203E-990C-74BB-66119FB42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25E13E-F4E0-5F9F-AE43-6A6586FB79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52806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072B9-1144-9C9E-C40A-A719D07B6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36AD16F-A25F-D546-C682-A1B90493D8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F3898DE-A9CF-8C26-41B8-C17D9AF305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6C1CF3-3270-4FEC-8739-1BB9EC787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764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4EC44-EF09-1B32-7218-BE7E7C21C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DF2B00B-1BB3-BA8E-BC1B-E28695DC2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B9ED602-6F14-2931-2AE4-247D17B5F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FA40EA-99E3-48B7-C1B6-7BB8627CDF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514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213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52B09-554A-F04B-ABE1-B6FECF14CDC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75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237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C52B09-554A-F04B-ABE1-B6FECF14CDC8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312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287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435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97A9A-8C91-B960-E482-256897DBA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B34EF48-6C50-6AAC-192B-1CDA222E1B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530979C-73D9-9784-59C4-0B32DB915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803D40-7E7A-F63A-4F5A-662386F30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80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2756E-1CED-754E-317E-33CE7FA42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3E9F8D9-A028-3B5B-56F6-954BB29E8D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C9013D9-77D9-D6A0-3550-E3CC8B3A8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298879-125E-D62A-88FB-9A9B82906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63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F196CB-CE32-424C-BB4B-BF1CA32DB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B5D64B-1B8C-6442-AFD7-7A8BC7926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D8A8E9-D9F8-0E4D-BA3C-256E2CB45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2780D1-919F-AF4B-9073-E864FD26B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E7E831-041B-F945-9C55-2A068692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619BCB-8FC3-5B4C-B8A7-14D7D8CC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634FBF-CD29-B84E-ACEC-C9FBED82E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748816-D2F0-3047-9E7C-5D402F93D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62B36-B3E0-304D-A359-74EF18E57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4CB27D-54FC-E548-949F-5753B61C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89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DAD96E8-1CBB-E64C-B200-02D071897A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179986-A7DF-CB47-A626-5D08A0C9B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CA008F-B604-F14E-91AA-B11BB20B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1586E0-3703-2346-85F1-A7DCCE58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6DECA3-0E72-AA48-A0DF-28CF3894A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53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4830DD-81DE-0542-96BC-6917C5F25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9231F8-C264-EC40-AC50-CEE6BAA75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9900A2-5579-F844-BE21-8D59BFFF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B310C4-8852-714C-AB6A-08C1A5389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7059DC-2FD5-7243-A41C-1EBF855E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43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997DD5-2B04-DD49-8472-EAFEC6D8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2976FF-75D6-1041-9E4F-A7372C8C0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5F48EF-B64E-8847-9BD6-0C020F93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EF3C12-0928-FB4A-8E36-A64BC7C7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A465E2-4AF3-B54F-B903-51F560AC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83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06F857-8566-3E4D-917B-89767810C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0A0AC1-A43D-6D49-9A53-56A5CFF5D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C3A5FC-C93C-0949-8C44-BF49051A3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D6E3B8-EF94-3243-AE0F-626441D6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33961B-E113-5B43-8EF9-0D4F28F5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800936-33D5-1349-B3F2-121EE46A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86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89568-2834-0340-8181-45646CBA0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4B1790-3BF3-C44A-9280-203D2AD50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0A15E5-69B9-1245-A1DA-D63B482BB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5D7A2C-39DF-DA49-A246-D712BE8F1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BEB3AB-EF1B-2E41-8E21-88673B041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296AF3-7058-3D48-AE7F-F4041BE7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5FB748-A307-764A-B557-E20DD6A4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264C85-404D-2D43-A751-4451C74D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30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1C4E78-4926-0549-8EAE-7205DE2FB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9727C0-A1C6-304F-B128-CCF763D1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7D1424-63CB-7E4A-BFDA-874BAD69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B6826A-2189-4B4E-AE63-F356925D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82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73CFEA6-0266-B348-9B29-D702411FF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4220E9B-831A-534C-A992-E0043569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8C995F-16B5-BF45-828B-16407DAA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46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1B156-9CD7-D54A-BBBB-0D0F6019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BCA046-6146-9D4B-A8F7-39A6DC947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3B4C8E-514A-3045-A42A-2EB952BAD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32B9E7-6F43-744F-A3D9-460E14347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358D4A-4825-7D4E-8025-ACC00336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30B8C3-B304-B346-A5EC-1FF188CF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64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0AD5D6-5F9C-014B-B96D-B8FAD34C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A9D8C3A-EE08-5A46-8035-259BEB7A4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BA78A6-3E5E-B543-B05D-59CB078F4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851CAE-DA6B-1B4F-AA61-1BB45B5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8CA2D9-4F3D-744B-93F0-25E045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51BFC3-40BE-EA42-A6D4-02BF92E9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27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61A370B-EC8F-5346-BE81-A7E44510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BD07D8-0E5B-AE4C-9300-B667A290F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56F7AC-5518-A74B-98F8-4FE2013A5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88722-9192-0749-B51C-ADB21846583E}" type="datetimeFigureOut">
              <a:rPr lang="fr-FR" smtClean="0"/>
              <a:t>30/03/2026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5C59BA-FF6E-1440-9A10-70B9C3C30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20D8B0-D7A8-8F42-AAC0-550A70499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78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1E8478AD-D5B4-A839-77AA-0A05457BCF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" y="152400"/>
            <a:chExt cx="12192000" cy="68580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5C65973-A0A1-0FB2-C9D1-7C5B2C4A0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039" b="29165"/>
            <a:stretch/>
          </p:blipFill>
          <p:spPr>
            <a:xfrm>
              <a:off x="152400" y="152400"/>
              <a:ext cx="12192000" cy="685800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4791B28-6B5F-5A9F-B1AC-7BCD65583B63}"/>
                </a:ext>
              </a:extLst>
            </p:cNvPr>
            <p:cNvSpPr txBox="1"/>
            <p:nvPr/>
          </p:nvSpPr>
          <p:spPr>
            <a:xfrm>
              <a:off x="8786625" y="6364069"/>
              <a:ext cx="21061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© Editions Tommy DESCAMPS</a:t>
              </a:r>
            </a:p>
            <a:p>
              <a:pPr algn="ctr"/>
              <a:r>
                <a:rPr lang="fr-FR" sz="1200" b="1" dirty="0"/>
                <a:t>Tous droits réservés</a:t>
              </a:r>
            </a:p>
            <a:p>
              <a:pPr algn="ctr"/>
              <a:r>
                <a:rPr lang="fr-FR" sz="1200" b="1" dirty="0"/>
                <a:t> 2026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532359D-FC4B-744F-8887-0A8435DEF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109" y="462013"/>
            <a:ext cx="3537084" cy="4514248"/>
          </a:xfrm>
        </p:spPr>
        <p:txBody>
          <a:bodyPr anchor="ctr">
            <a:normAutofit/>
          </a:bodyPr>
          <a:lstStyle/>
          <a:p>
            <a:r>
              <a:rPr lang="fr-FR" sz="4000" dirty="0"/>
              <a:t>Théorie</a:t>
            </a:r>
            <a:br>
              <a:rPr lang="fr-FR" sz="4000" dirty="0"/>
            </a:br>
            <a:br>
              <a:rPr lang="fr-FR" sz="4000" dirty="0"/>
            </a:br>
            <a:br>
              <a:rPr lang="fr-FR" sz="4000" dirty="0"/>
            </a:br>
            <a:r>
              <a:rPr lang="fr-FR" sz="4000" dirty="0"/>
              <a:t>Analyse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C402CEC-3E4A-C842-97D6-C4A09C99B6B8}"/>
              </a:ext>
            </a:extLst>
          </p:cNvPr>
          <p:cNvSpPr txBox="1">
            <a:spLocks/>
          </p:cNvSpPr>
          <p:nvPr/>
        </p:nvSpPr>
        <p:spPr>
          <a:xfrm>
            <a:off x="5238065" y="3794550"/>
            <a:ext cx="9144000" cy="10101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6887028-F83B-D344-A6D7-B2E4B5C38D43}"/>
              </a:ext>
            </a:extLst>
          </p:cNvPr>
          <p:cNvSpPr txBox="1">
            <a:spLocks/>
          </p:cNvSpPr>
          <p:nvPr/>
        </p:nvSpPr>
        <p:spPr>
          <a:xfrm>
            <a:off x="5115302" y="3583215"/>
            <a:ext cx="9144000" cy="3462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/>
              <a:t>Niveau 6</a:t>
            </a:r>
          </a:p>
          <a:p>
            <a:r>
              <a:rPr lang="fr-FR" sz="3000" dirty="0"/>
              <a:t>Analyse n°2</a:t>
            </a:r>
          </a:p>
        </p:txBody>
      </p:sp>
    </p:spTree>
    <p:extLst>
      <p:ext uri="{BB962C8B-B14F-4D97-AF65-F5344CB8AC3E}">
        <p14:creationId xmlns:p14="http://schemas.microsoft.com/office/powerpoint/2010/main" val="25369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6">
        <p:fade/>
      </p:transition>
    </mc:Choice>
    <mc:Fallback xmlns="">
      <p:transition spd="med" advTm="342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0B542CB-6193-00C0-1FA5-16808A45F002}"/>
              </a:ext>
            </a:extLst>
          </p:cNvPr>
          <p:cNvSpPr txBox="1">
            <a:spLocks/>
          </p:cNvSpPr>
          <p:nvPr/>
        </p:nvSpPr>
        <p:spPr>
          <a:xfrm>
            <a:off x="309717" y="290226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Legato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629B3C4-AA8F-A8B3-9BB8-C93460EC5C8A}"/>
              </a:ext>
            </a:extLst>
          </p:cNvPr>
          <p:cNvSpPr txBox="1">
            <a:spLocks/>
          </p:cNvSpPr>
          <p:nvPr/>
        </p:nvSpPr>
        <p:spPr>
          <a:xfrm>
            <a:off x="3207055" y="290226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Lié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447EBE9E-92BD-E3F0-6E11-05B25A8BA504}"/>
              </a:ext>
            </a:extLst>
          </p:cNvPr>
          <p:cNvSpPr txBox="1">
            <a:spLocks/>
          </p:cNvSpPr>
          <p:nvPr/>
        </p:nvSpPr>
        <p:spPr>
          <a:xfrm>
            <a:off x="309717" y="4305995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Louré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DD1C622F-03DD-B75B-F194-C366BD9F767A}"/>
              </a:ext>
            </a:extLst>
          </p:cNvPr>
          <p:cNvSpPr txBox="1">
            <a:spLocks/>
          </p:cNvSpPr>
          <p:nvPr/>
        </p:nvSpPr>
        <p:spPr>
          <a:xfrm>
            <a:off x="3207055" y="4305995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Appuyé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AAC3832A-F037-EDDD-2DBC-453335A68442}"/>
              </a:ext>
            </a:extLst>
          </p:cNvPr>
          <p:cNvSpPr txBox="1">
            <a:spLocks/>
          </p:cNvSpPr>
          <p:nvPr/>
        </p:nvSpPr>
        <p:spPr>
          <a:xfrm>
            <a:off x="6264885" y="3604131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Staccato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54410F3-01BE-B4C2-CBA2-2825B025B25D}"/>
              </a:ext>
            </a:extLst>
          </p:cNvPr>
          <p:cNvSpPr txBox="1">
            <a:spLocks/>
          </p:cNvSpPr>
          <p:nvPr/>
        </p:nvSpPr>
        <p:spPr>
          <a:xfrm>
            <a:off x="9162223" y="3604131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Piqué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2C639E37-F3D2-5678-C81B-3FD22A1F5A99}"/>
              </a:ext>
            </a:extLst>
          </p:cNvPr>
          <p:cNvSpPr txBox="1">
            <a:spLocks/>
          </p:cNvSpPr>
          <p:nvPr/>
        </p:nvSpPr>
        <p:spPr>
          <a:xfrm>
            <a:off x="6264885" y="5007856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Accent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5809C942-FA80-5770-92F7-B70DB6949B8A}"/>
              </a:ext>
            </a:extLst>
          </p:cNvPr>
          <p:cNvSpPr txBox="1">
            <a:spLocks/>
          </p:cNvSpPr>
          <p:nvPr/>
        </p:nvSpPr>
        <p:spPr>
          <a:xfrm>
            <a:off x="9162223" y="5007856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Accentué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75819" y="6611779"/>
            <a:ext cx="3440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AE26C97F-A02E-2D00-4DCA-B627148D06AB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Trouve-t-on des articulations dans ce morceau ?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AC8DAE87-0E91-72EC-6C53-D0C2314CDCD5}"/>
              </a:ext>
            </a:extLst>
          </p:cNvPr>
          <p:cNvSpPr txBox="1">
            <a:spLocks/>
          </p:cNvSpPr>
          <p:nvPr/>
        </p:nvSpPr>
        <p:spPr>
          <a:xfrm>
            <a:off x="4729682" y="1446468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2060"/>
                </a:solidFill>
              </a:rPr>
              <a:t>Non !</a:t>
            </a:r>
            <a:endParaRPr lang="fr-FR" sz="2200" u="sng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3" grpId="0" animBg="1"/>
      <p:bldP spid="30" grpId="0" animBg="1"/>
      <p:bldP spid="31" grpId="0" animBg="1"/>
      <p:bldP spid="34" grpId="0" animBg="1"/>
      <p:bldP spid="3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Trouve-t-on une indication de tempo ?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Non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BA00ECA-D086-5023-C123-44344305743B}"/>
              </a:ext>
            </a:extLst>
          </p:cNvPr>
          <p:cNvSpPr txBox="1">
            <a:spLocks/>
          </p:cNvSpPr>
          <p:nvPr/>
        </p:nvSpPr>
        <p:spPr>
          <a:xfrm>
            <a:off x="833117" y="141755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Qu’est-ce que le tempo ?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56A89C9-0FEC-35BA-76C7-9A9F3F037699}"/>
              </a:ext>
            </a:extLst>
          </p:cNvPr>
          <p:cNvSpPr txBox="1">
            <a:spLocks/>
          </p:cNvSpPr>
          <p:nvPr/>
        </p:nvSpPr>
        <p:spPr>
          <a:xfrm>
            <a:off x="6264885" y="141755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La vitesse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0B542CB-6193-00C0-1FA5-16808A45F002}"/>
              </a:ext>
            </a:extLst>
          </p:cNvPr>
          <p:cNvSpPr txBox="1">
            <a:spLocks/>
          </p:cNvSpPr>
          <p:nvPr/>
        </p:nvSpPr>
        <p:spPr>
          <a:xfrm>
            <a:off x="309717" y="2463772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Largo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629B3C4-AA8F-A8B3-9BB8-C93460EC5C8A}"/>
              </a:ext>
            </a:extLst>
          </p:cNvPr>
          <p:cNvSpPr txBox="1">
            <a:spLocks/>
          </p:cNvSpPr>
          <p:nvPr/>
        </p:nvSpPr>
        <p:spPr>
          <a:xfrm>
            <a:off x="3200771" y="2463772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Large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6956C4D6-9281-9FD9-C965-55B815E2C82E}"/>
              </a:ext>
            </a:extLst>
          </p:cNvPr>
          <p:cNvSpPr txBox="1">
            <a:spLocks/>
          </p:cNvSpPr>
          <p:nvPr/>
        </p:nvSpPr>
        <p:spPr>
          <a:xfrm>
            <a:off x="297148" y="327525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Lento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338F6571-C666-8BB3-A7B8-2253E46A2A04}"/>
              </a:ext>
            </a:extLst>
          </p:cNvPr>
          <p:cNvSpPr txBox="1">
            <a:spLocks/>
          </p:cNvSpPr>
          <p:nvPr/>
        </p:nvSpPr>
        <p:spPr>
          <a:xfrm>
            <a:off x="3200771" y="327525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Lent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447EBE9E-92BD-E3F0-6E11-05B25A8BA504}"/>
              </a:ext>
            </a:extLst>
          </p:cNvPr>
          <p:cNvSpPr txBox="1">
            <a:spLocks/>
          </p:cNvSpPr>
          <p:nvPr/>
        </p:nvSpPr>
        <p:spPr>
          <a:xfrm>
            <a:off x="309717" y="4086746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Adagio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DD1C622F-03DD-B75B-F194-C366BD9F767A}"/>
              </a:ext>
            </a:extLst>
          </p:cNvPr>
          <p:cNvSpPr txBox="1">
            <a:spLocks/>
          </p:cNvSpPr>
          <p:nvPr/>
        </p:nvSpPr>
        <p:spPr>
          <a:xfrm>
            <a:off x="3200771" y="4086746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lent que lento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0CBB91EC-6631-5C32-9266-6737EB97FDCA}"/>
              </a:ext>
            </a:extLst>
          </p:cNvPr>
          <p:cNvSpPr txBox="1">
            <a:spLocks/>
          </p:cNvSpPr>
          <p:nvPr/>
        </p:nvSpPr>
        <p:spPr>
          <a:xfrm>
            <a:off x="297148" y="4898233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Andante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8A87E7A5-06F2-D85A-1F38-BF54F04C7278}"/>
              </a:ext>
            </a:extLst>
          </p:cNvPr>
          <p:cNvSpPr txBox="1">
            <a:spLocks/>
          </p:cNvSpPr>
          <p:nvPr/>
        </p:nvSpPr>
        <p:spPr>
          <a:xfrm>
            <a:off x="3200771" y="4898233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Lent mais allant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0EA2937-4F6B-1D23-4304-5403696E171F}"/>
              </a:ext>
            </a:extLst>
          </p:cNvPr>
          <p:cNvSpPr txBox="1">
            <a:spLocks/>
          </p:cNvSpPr>
          <p:nvPr/>
        </p:nvSpPr>
        <p:spPr>
          <a:xfrm>
            <a:off x="297148" y="570971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Moderato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60761088-8704-17E3-1D26-38F448AEB053}"/>
              </a:ext>
            </a:extLst>
          </p:cNvPr>
          <p:cNvSpPr txBox="1">
            <a:spLocks/>
          </p:cNvSpPr>
          <p:nvPr/>
        </p:nvSpPr>
        <p:spPr>
          <a:xfrm>
            <a:off x="3200771" y="570971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>
                <a:solidFill>
                  <a:srgbClr val="FFC000"/>
                </a:solidFill>
              </a:rPr>
              <a:t>Modéré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F40CD0D3-7DC9-F2B6-3677-D169CD209CC1}"/>
              </a:ext>
            </a:extLst>
          </p:cNvPr>
          <p:cNvSpPr txBox="1">
            <a:spLocks/>
          </p:cNvSpPr>
          <p:nvPr/>
        </p:nvSpPr>
        <p:spPr>
          <a:xfrm>
            <a:off x="6277454" y="2463771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Allegretto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CA1958A3-2CB7-DD1E-AE35-8573B92DFAEC}"/>
              </a:ext>
            </a:extLst>
          </p:cNvPr>
          <p:cNvSpPr txBox="1">
            <a:spLocks/>
          </p:cNvSpPr>
          <p:nvPr/>
        </p:nvSpPr>
        <p:spPr>
          <a:xfrm>
            <a:off x="9174792" y="2463771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vite qu’Allegro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AAC3832A-F037-EDDD-2DBC-453335A68442}"/>
              </a:ext>
            </a:extLst>
          </p:cNvPr>
          <p:cNvSpPr txBox="1">
            <a:spLocks/>
          </p:cNvSpPr>
          <p:nvPr/>
        </p:nvSpPr>
        <p:spPr>
          <a:xfrm>
            <a:off x="6264885" y="3275258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Allegro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54410F3-01BE-B4C2-CBA2-2825B025B25D}"/>
              </a:ext>
            </a:extLst>
          </p:cNvPr>
          <p:cNvSpPr txBox="1">
            <a:spLocks/>
          </p:cNvSpPr>
          <p:nvPr/>
        </p:nvSpPr>
        <p:spPr>
          <a:xfrm>
            <a:off x="9162223" y="3275258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Vif, allègre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97BEA838-D67C-8F64-B680-CA0AC1D4A06F}"/>
              </a:ext>
            </a:extLst>
          </p:cNvPr>
          <p:cNvSpPr txBox="1">
            <a:spLocks/>
          </p:cNvSpPr>
          <p:nvPr/>
        </p:nvSpPr>
        <p:spPr>
          <a:xfrm>
            <a:off x="6277454" y="4086745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Vivace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D6BCD979-0A42-7055-1861-C0C1F2224EF0}"/>
              </a:ext>
            </a:extLst>
          </p:cNvPr>
          <p:cNvSpPr txBox="1">
            <a:spLocks/>
          </p:cNvSpPr>
          <p:nvPr/>
        </p:nvSpPr>
        <p:spPr>
          <a:xfrm>
            <a:off x="9174792" y="4086745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Vif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2C639E37-F3D2-5678-C81B-3FD22A1F5A99}"/>
              </a:ext>
            </a:extLst>
          </p:cNvPr>
          <p:cNvSpPr txBox="1">
            <a:spLocks/>
          </p:cNvSpPr>
          <p:nvPr/>
        </p:nvSpPr>
        <p:spPr>
          <a:xfrm>
            <a:off x="6264885" y="4898232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Presto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5809C942-FA80-5770-92F7-B70DB6949B8A}"/>
              </a:ext>
            </a:extLst>
          </p:cNvPr>
          <p:cNvSpPr txBox="1">
            <a:spLocks/>
          </p:cNvSpPr>
          <p:nvPr/>
        </p:nvSpPr>
        <p:spPr>
          <a:xfrm>
            <a:off x="9162223" y="4898232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Pressé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20D8AFA1-40ED-CEC4-66DA-083F7A805EEE}"/>
              </a:ext>
            </a:extLst>
          </p:cNvPr>
          <p:cNvSpPr txBox="1">
            <a:spLocks/>
          </p:cNvSpPr>
          <p:nvPr/>
        </p:nvSpPr>
        <p:spPr>
          <a:xfrm>
            <a:off x="6264885" y="5709718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Prestissimo</a:t>
            </a: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0EA5B7A2-4FA9-0C6C-4857-794B91B63806}"/>
              </a:ext>
            </a:extLst>
          </p:cNvPr>
          <p:cNvSpPr txBox="1">
            <a:spLocks/>
          </p:cNvSpPr>
          <p:nvPr/>
        </p:nvSpPr>
        <p:spPr>
          <a:xfrm>
            <a:off x="9162223" y="5709718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Très rapide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75819" y="6611779"/>
            <a:ext cx="3440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4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BA00ECA-D086-5023-C123-44344305743B}"/>
              </a:ext>
            </a:extLst>
          </p:cNvPr>
          <p:cNvSpPr txBox="1">
            <a:spLocks/>
          </p:cNvSpPr>
          <p:nvPr/>
        </p:nvSpPr>
        <p:spPr>
          <a:xfrm>
            <a:off x="833116" y="441244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signifie C ?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56A89C9-0FEC-35BA-76C7-9A9F3F037699}"/>
              </a:ext>
            </a:extLst>
          </p:cNvPr>
          <p:cNvSpPr txBox="1">
            <a:spLocks/>
          </p:cNvSpPr>
          <p:nvPr/>
        </p:nvSpPr>
        <p:spPr>
          <a:xfrm>
            <a:off x="6264884" y="441245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4/4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468DDB53-76AF-1495-E9B4-E0046B1D260F}"/>
              </a:ext>
            </a:extLst>
          </p:cNvPr>
          <p:cNvSpPr txBox="1">
            <a:spLocks/>
          </p:cNvSpPr>
          <p:nvPr/>
        </p:nvSpPr>
        <p:spPr>
          <a:xfrm>
            <a:off x="833117" y="2021825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Ce morceau est binaire ou ternaire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4676FFF-F560-7F94-6063-383562503129}"/>
              </a:ext>
            </a:extLst>
          </p:cNvPr>
          <p:cNvSpPr txBox="1">
            <a:spLocks/>
          </p:cNvSpPr>
          <p:nvPr/>
        </p:nvSpPr>
        <p:spPr>
          <a:xfrm>
            <a:off x="6264885" y="2021826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Binaire : 4/4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02BE7B1-3FB8-6D28-BF2A-251F721D623C}"/>
              </a:ext>
            </a:extLst>
          </p:cNvPr>
          <p:cNvSpPr txBox="1">
            <a:spLocks/>
          </p:cNvSpPr>
          <p:nvPr/>
        </p:nvSpPr>
        <p:spPr>
          <a:xfrm>
            <a:off x="833117" y="3602406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Ce morceau est-il en anacrouse ?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535BDD1-57E1-3AD2-44BF-44DDD456E9A8}"/>
              </a:ext>
            </a:extLst>
          </p:cNvPr>
          <p:cNvSpPr txBox="1">
            <a:spLocks/>
          </p:cNvSpPr>
          <p:nvPr/>
        </p:nvSpPr>
        <p:spPr>
          <a:xfrm>
            <a:off x="6264885" y="3602407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Non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09112BC-F94C-617A-7FFE-59DA51DADEBC}"/>
              </a:ext>
            </a:extLst>
          </p:cNvPr>
          <p:cNvSpPr txBox="1">
            <a:spLocks/>
          </p:cNvSpPr>
          <p:nvPr/>
        </p:nvSpPr>
        <p:spPr>
          <a:xfrm>
            <a:off x="833117" y="5182988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Qu’est-ce qu’une anacrouse ?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EFDAECE-C6AD-F5E1-EDCD-62E2CF1465C7}"/>
              </a:ext>
            </a:extLst>
          </p:cNvPr>
          <p:cNvSpPr txBox="1">
            <a:spLocks/>
          </p:cNvSpPr>
          <p:nvPr/>
        </p:nvSpPr>
        <p:spPr>
          <a:xfrm>
            <a:off x="6264884" y="518298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Première mesure incomplète</a:t>
            </a:r>
            <a:endParaRPr lang="fr-FR" sz="2200" u="sng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29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EA5385FF-ECCE-655C-848B-901531F6EDA7}"/>
              </a:ext>
            </a:extLst>
          </p:cNvPr>
          <p:cNvSpPr txBox="1">
            <a:spLocks/>
          </p:cNvSpPr>
          <p:nvPr/>
        </p:nvSpPr>
        <p:spPr>
          <a:xfrm>
            <a:off x="833117" y="1154250"/>
            <a:ext cx="5094000" cy="65747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l’enharmonie du do</a:t>
            </a:r>
            <a:r>
              <a:rPr lang="fr-FR" sz="2200" baseline="30000" dirty="0">
                <a:solidFill>
                  <a:schemeClr val="bg1"/>
                </a:solidFill>
              </a:rPr>
              <a:t>#</a:t>
            </a:r>
            <a:r>
              <a:rPr lang="fr-FR" sz="22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0D1568B9-3A65-EC8A-171F-A1C6F4F1F27B}"/>
              </a:ext>
            </a:extLst>
          </p:cNvPr>
          <p:cNvSpPr txBox="1">
            <a:spLocks/>
          </p:cNvSpPr>
          <p:nvPr/>
        </p:nvSpPr>
        <p:spPr>
          <a:xfrm>
            <a:off x="6264885" y="1154249"/>
            <a:ext cx="5094515" cy="6574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 err="1">
                <a:solidFill>
                  <a:srgbClr val="0070C0"/>
                </a:solidFill>
              </a:rPr>
              <a:t>Ré</a:t>
            </a:r>
            <a:r>
              <a:rPr lang="fr-FR" sz="2200" baseline="30000" dirty="0" err="1">
                <a:solidFill>
                  <a:srgbClr val="0070C0"/>
                </a:solidFill>
              </a:rPr>
              <a:t>b</a:t>
            </a:r>
            <a:endParaRPr lang="fr-FR" sz="2200" u="sng" baseline="30000" dirty="0">
              <a:solidFill>
                <a:srgbClr val="0070C0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6703ED7A-0F37-7260-FC51-EB97E780F5AC}"/>
              </a:ext>
            </a:extLst>
          </p:cNvPr>
          <p:cNvSpPr txBox="1">
            <a:spLocks/>
          </p:cNvSpPr>
          <p:nvPr/>
        </p:nvSpPr>
        <p:spPr>
          <a:xfrm>
            <a:off x="6264885" y="3432208"/>
            <a:ext cx="5094515" cy="1999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L’enharmonie est le même son écrit de deux manières différentes. 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Attention, à cause des ½ tons                        mi-fa et si-do,                                                       le si</a:t>
            </a:r>
            <a:r>
              <a:rPr lang="fr-FR" sz="2200" baseline="30000" dirty="0">
                <a:solidFill>
                  <a:srgbClr val="C00000"/>
                </a:solidFill>
              </a:rPr>
              <a:t>#</a:t>
            </a:r>
            <a:r>
              <a:rPr lang="fr-FR" sz="2200" dirty="0">
                <a:solidFill>
                  <a:srgbClr val="C00000"/>
                </a:solidFill>
              </a:rPr>
              <a:t> a le même son que le do.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4371680F-901A-6245-82A3-763624309BED}"/>
              </a:ext>
            </a:extLst>
          </p:cNvPr>
          <p:cNvSpPr txBox="1">
            <a:spLocks/>
          </p:cNvSpPr>
          <p:nvPr/>
        </p:nvSpPr>
        <p:spPr>
          <a:xfrm>
            <a:off x="833634" y="3432208"/>
            <a:ext cx="5094000" cy="1999488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Définition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EE7822C-8EFD-7DB3-A60C-4072469B5E30}"/>
              </a:ext>
            </a:extLst>
          </p:cNvPr>
          <p:cNvSpPr txBox="1">
            <a:spLocks/>
          </p:cNvSpPr>
          <p:nvPr/>
        </p:nvSpPr>
        <p:spPr>
          <a:xfrm>
            <a:off x="833117" y="1931202"/>
            <a:ext cx="5094000" cy="65747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l’enharmonie du la</a:t>
            </a:r>
            <a:r>
              <a:rPr lang="fr-FR" sz="2200" baseline="30000" dirty="0">
                <a:solidFill>
                  <a:schemeClr val="bg1"/>
                </a:solidFill>
              </a:rPr>
              <a:t>#</a:t>
            </a:r>
            <a:r>
              <a:rPr lang="fr-FR" sz="2200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59BA127A-2DA2-FE22-9253-71F610602436}"/>
              </a:ext>
            </a:extLst>
          </p:cNvPr>
          <p:cNvSpPr txBox="1">
            <a:spLocks/>
          </p:cNvSpPr>
          <p:nvPr/>
        </p:nvSpPr>
        <p:spPr>
          <a:xfrm>
            <a:off x="6264885" y="1931201"/>
            <a:ext cx="5094515" cy="6574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Si</a:t>
            </a:r>
            <a:r>
              <a:rPr lang="fr-FR" sz="2200" baseline="30000" dirty="0">
                <a:solidFill>
                  <a:srgbClr val="0070C0"/>
                </a:solidFill>
              </a:rPr>
              <a:t>b</a:t>
            </a:r>
            <a:endParaRPr lang="fr-FR" sz="2200" u="sng" baseline="300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962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BDB76635-BCA0-C2F8-ABC2-C446913FAD3C}"/>
              </a:ext>
            </a:extLst>
          </p:cNvPr>
          <p:cNvSpPr txBox="1">
            <a:spLocks/>
          </p:cNvSpPr>
          <p:nvPr/>
        </p:nvSpPr>
        <p:spPr>
          <a:xfrm>
            <a:off x="833117" y="2846861"/>
            <a:ext cx="5094000" cy="122273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Ecriture horizontale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F729A781-F051-198E-8236-885BEE37279B}"/>
              </a:ext>
            </a:extLst>
          </p:cNvPr>
          <p:cNvSpPr txBox="1">
            <a:spLocks/>
          </p:cNvSpPr>
          <p:nvPr/>
        </p:nvSpPr>
        <p:spPr>
          <a:xfrm>
            <a:off x="838198" y="4238879"/>
            <a:ext cx="5094000" cy="122273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Ecriture verticale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45CF6B9A-75A7-A1FE-7F4D-B3D0DC0FF5E9}"/>
              </a:ext>
            </a:extLst>
          </p:cNvPr>
          <p:cNvSpPr txBox="1">
            <a:spLocks/>
          </p:cNvSpPr>
          <p:nvPr/>
        </p:nvSpPr>
        <p:spPr>
          <a:xfrm>
            <a:off x="6254202" y="2846861"/>
            <a:ext cx="5094515" cy="12227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Lignes qui se superposent, comme un canon</a:t>
            </a: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C44E8CD9-09C1-9D06-E480-EDF073447269}"/>
              </a:ext>
            </a:extLst>
          </p:cNvPr>
          <p:cNvSpPr txBox="1">
            <a:spLocks/>
          </p:cNvSpPr>
          <p:nvPr/>
        </p:nvSpPr>
        <p:spPr>
          <a:xfrm>
            <a:off x="6254201" y="4238881"/>
            <a:ext cx="5094515" cy="12227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Homorythmique, toutes les voix chantent le même rythme</a:t>
            </a:r>
            <a:endParaRPr lang="fr-FR" sz="2200" baseline="30000" dirty="0">
              <a:solidFill>
                <a:srgbClr val="C00000"/>
              </a:solidFill>
            </a:endParaRPr>
          </a:p>
        </p:txBody>
      </p: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934979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l’écriture au début de cette œuvre ?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6DCD5192-8403-432D-A7F0-56B28DBCF760}"/>
              </a:ext>
            </a:extLst>
          </p:cNvPr>
          <p:cNvSpPr txBox="1">
            <a:spLocks/>
          </p:cNvSpPr>
          <p:nvPr/>
        </p:nvSpPr>
        <p:spPr>
          <a:xfrm>
            <a:off x="6264885" y="515498"/>
            <a:ext cx="5094515" cy="9349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Ecriture verticale</a:t>
            </a:r>
            <a:endParaRPr lang="fr-FR" sz="2200" u="sng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14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7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97405F2E-147A-3B72-46DE-34B9ACFCB790}"/>
              </a:ext>
            </a:extLst>
          </p:cNvPr>
          <p:cNvSpPr txBox="1">
            <a:spLocks/>
          </p:cNvSpPr>
          <p:nvPr/>
        </p:nvSpPr>
        <p:spPr>
          <a:xfrm>
            <a:off x="843285" y="2260866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Tonalité ou modulation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A899496-CA09-D0B8-7A58-429CE3C8A624}"/>
              </a:ext>
            </a:extLst>
          </p:cNvPr>
          <p:cNvSpPr txBox="1">
            <a:spLocks/>
          </p:cNvSpPr>
          <p:nvPr/>
        </p:nvSpPr>
        <p:spPr>
          <a:xfrm>
            <a:off x="843285" y="3492197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Notes de la basse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6EEA2E3-B1F7-4461-97C0-9963B0E2A27C}"/>
              </a:ext>
            </a:extLst>
          </p:cNvPr>
          <p:cNvSpPr txBox="1">
            <a:spLocks/>
          </p:cNvSpPr>
          <p:nvPr/>
        </p:nvSpPr>
        <p:spPr>
          <a:xfrm>
            <a:off x="848366" y="472352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Degrés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0516E47-4465-31E3-1834-D3E5324C53DD}"/>
              </a:ext>
            </a:extLst>
          </p:cNvPr>
          <p:cNvSpPr txBox="1">
            <a:spLocks/>
          </p:cNvSpPr>
          <p:nvPr/>
        </p:nvSpPr>
        <p:spPr>
          <a:xfrm>
            <a:off x="848366" y="595485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Cadence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1E0AB03-F93B-15AB-107B-FE220377AE81}"/>
              </a:ext>
            </a:extLst>
          </p:cNvPr>
          <p:cNvSpPr txBox="1">
            <a:spLocks/>
          </p:cNvSpPr>
          <p:nvPr/>
        </p:nvSpPr>
        <p:spPr>
          <a:xfrm>
            <a:off x="6254200" y="2260866"/>
            <a:ext cx="5094515" cy="58741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Mi mineur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311034D-FB16-76AC-2563-772D30674539}"/>
              </a:ext>
            </a:extLst>
          </p:cNvPr>
          <p:cNvSpPr txBox="1">
            <a:spLocks/>
          </p:cNvSpPr>
          <p:nvPr/>
        </p:nvSpPr>
        <p:spPr>
          <a:xfrm>
            <a:off x="6264369" y="3492198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Si - mi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AF9749D-F0C4-7400-70BC-652FF5CCDD4B}"/>
              </a:ext>
            </a:extLst>
          </p:cNvPr>
          <p:cNvSpPr txBox="1">
            <a:spLocks/>
          </p:cNvSpPr>
          <p:nvPr/>
        </p:nvSpPr>
        <p:spPr>
          <a:xfrm>
            <a:off x="6264369" y="472352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V - I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499927B-6E69-B119-D1EA-7419F17F7D77}"/>
              </a:ext>
            </a:extLst>
          </p:cNvPr>
          <p:cNvSpPr txBox="1">
            <a:spLocks/>
          </p:cNvSpPr>
          <p:nvPr/>
        </p:nvSpPr>
        <p:spPr>
          <a:xfrm>
            <a:off x="6264369" y="595485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Cadence Parfaite</a:t>
            </a:r>
            <a:endParaRPr lang="fr-FR" sz="2200" u="sng" dirty="0">
              <a:solidFill>
                <a:schemeClr val="bg1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cadence à la mesure 2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81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3DD6C-D301-DCBF-6657-83DBA4347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FA53DFFF-BEDF-19AA-840D-80CD088988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01F489B-7333-E127-071E-BCCB6F47A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09DA18B-93A1-9AB7-1A38-04D1790291FA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4E364F4C-106E-E8E5-0D82-92C2CC494E34}"/>
              </a:ext>
            </a:extLst>
          </p:cNvPr>
          <p:cNvSpPr txBox="1">
            <a:spLocks/>
          </p:cNvSpPr>
          <p:nvPr/>
        </p:nvSpPr>
        <p:spPr>
          <a:xfrm>
            <a:off x="843285" y="2260866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Tonalité ou modulation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CF19275-811B-5937-1EE4-C88A1643A82B}"/>
              </a:ext>
            </a:extLst>
          </p:cNvPr>
          <p:cNvSpPr txBox="1">
            <a:spLocks/>
          </p:cNvSpPr>
          <p:nvPr/>
        </p:nvSpPr>
        <p:spPr>
          <a:xfrm>
            <a:off x="843285" y="3492197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Notes de la basse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56AA176-3F89-938C-DB0E-EABEB7CB9903}"/>
              </a:ext>
            </a:extLst>
          </p:cNvPr>
          <p:cNvSpPr txBox="1">
            <a:spLocks/>
          </p:cNvSpPr>
          <p:nvPr/>
        </p:nvSpPr>
        <p:spPr>
          <a:xfrm>
            <a:off x="848366" y="472352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Degrés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CED7E68-3B33-8158-4430-E2B54FA70DD6}"/>
              </a:ext>
            </a:extLst>
          </p:cNvPr>
          <p:cNvSpPr txBox="1">
            <a:spLocks/>
          </p:cNvSpPr>
          <p:nvPr/>
        </p:nvSpPr>
        <p:spPr>
          <a:xfrm>
            <a:off x="848366" y="595485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Cadence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177D69F-010F-F982-B396-CD789BB47E21}"/>
              </a:ext>
            </a:extLst>
          </p:cNvPr>
          <p:cNvSpPr txBox="1">
            <a:spLocks/>
          </p:cNvSpPr>
          <p:nvPr/>
        </p:nvSpPr>
        <p:spPr>
          <a:xfrm>
            <a:off x="6254200" y="2260866"/>
            <a:ext cx="5094515" cy="58741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Mi mineur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7C1D81AD-2BFC-B5D1-6F4D-D610FC2B0850}"/>
              </a:ext>
            </a:extLst>
          </p:cNvPr>
          <p:cNvSpPr txBox="1">
            <a:spLocks/>
          </p:cNvSpPr>
          <p:nvPr/>
        </p:nvSpPr>
        <p:spPr>
          <a:xfrm>
            <a:off x="6264369" y="3492198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Si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4456564-671E-F718-FA9E-D41FFD4BEEBB}"/>
              </a:ext>
            </a:extLst>
          </p:cNvPr>
          <p:cNvSpPr txBox="1">
            <a:spLocks/>
          </p:cNvSpPr>
          <p:nvPr/>
        </p:nvSpPr>
        <p:spPr>
          <a:xfrm>
            <a:off x="6264369" y="472352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E7B00247-5CAB-CDA6-ADB9-FB84C6790C7F}"/>
              </a:ext>
            </a:extLst>
          </p:cNvPr>
          <p:cNvSpPr txBox="1">
            <a:spLocks/>
          </p:cNvSpPr>
          <p:nvPr/>
        </p:nvSpPr>
        <p:spPr>
          <a:xfrm>
            <a:off x="6264369" y="595485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½ cadence</a:t>
            </a:r>
            <a:endParaRPr lang="fr-FR" sz="2200" u="sng" dirty="0">
              <a:solidFill>
                <a:schemeClr val="bg1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D15B309C-16A9-AEF5-5FC9-F49F46F90163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cadence à la mesure 4 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0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F3A4C-5181-92FE-19C6-DE7EA93BD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F7877A27-6DB2-5103-C7AB-2EC62E934E36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229E897-CA93-DB8B-FD2C-5AA51CF54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2F29AE9-D8CB-AF5D-695B-B844E155A882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A7443B6C-8E1C-1C7A-E3B6-BD2A0D0CB1F6}"/>
              </a:ext>
            </a:extLst>
          </p:cNvPr>
          <p:cNvSpPr txBox="1">
            <a:spLocks/>
          </p:cNvSpPr>
          <p:nvPr/>
        </p:nvSpPr>
        <p:spPr>
          <a:xfrm>
            <a:off x="843285" y="2260866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Tonalité ou modulation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762289AB-B1C7-056B-7EA9-B37F73B7170D}"/>
              </a:ext>
            </a:extLst>
          </p:cNvPr>
          <p:cNvSpPr txBox="1">
            <a:spLocks/>
          </p:cNvSpPr>
          <p:nvPr/>
        </p:nvSpPr>
        <p:spPr>
          <a:xfrm>
            <a:off x="843285" y="3492197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Notes de la basse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4541BA2-986B-29B8-A74F-191E259AFDB7}"/>
              </a:ext>
            </a:extLst>
          </p:cNvPr>
          <p:cNvSpPr txBox="1">
            <a:spLocks/>
          </p:cNvSpPr>
          <p:nvPr/>
        </p:nvSpPr>
        <p:spPr>
          <a:xfrm>
            <a:off x="848366" y="472352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Degrés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12F0987-5061-419C-5C4F-D8A82219AFD0}"/>
              </a:ext>
            </a:extLst>
          </p:cNvPr>
          <p:cNvSpPr txBox="1">
            <a:spLocks/>
          </p:cNvSpPr>
          <p:nvPr/>
        </p:nvSpPr>
        <p:spPr>
          <a:xfrm>
            <a:off x="848366" y="5954858"/>
            <a:ext cx="5094000" cy="586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rgbClr val="7030A0"/>
                </a:solidFill>
              </a:rPr>
              <a:t>Cadence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ADD5655-7644-036F-7F4A-9FAAB5A778C8}"/>
              </a:ext>
            </a:extLst>
          </p:cNvPr>
          <p:cNvSpPr txBox="1">
            <a:spLocks/>
          </p:cNvSpPr>
          <p:nvPr/>
        </p:nvSpPr>
        <p:spPr>
          <a:xfrm>
            <a:off x="6254200" y="2260866"/>
            <a:ext cx="5094515" cy="58741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Sol Majeur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71EF468A-E135-4B9B-E450-A63A4134B859}"/>
              </a:ext>
            </a:extLst>
          </p:cNvPr>
          <p:cNvSpPr txBox="1">
            <a:spLocks/>
          </p:cNvSpPr>
          <p:nvPr/>
        </p:nvSpPr>
        <p:spPr>
          <a:xfrm>
            <a:off x="6264369" y="3492198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Ré - sol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32D8575-A001-2444-131F-FC6FDB04BF99}"/>
              </a:ext>
            </a:extLst>
          </p:cNvPr>
          <p:cNvSpPr txBox="1">
            <a:spLocks/>
          </p:cNvSpPr>
          <p:nvPr/>
        </p:nvSpPr>
        <p:spPr>
          <a:xfrm>
            <a:off x="6264369" y="472352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V - I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F71F9E37-266B-9BFB-02CD-4A02D0639698}"/>
              </a:ext>
            </a:extLst>
          </p:cNvPr>
          <p:cNvSpPr txBox="1">
            <a:spLocks/>
          </p:cNvSpPr>
          <p:nvPr/>
        </p:nvSpPr>
        <p:spPr>
          <a:xfrm>
            <a:off x="6264369" y="5954859"/>
            <a:ext cx="5094515" cy="58680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Cadence Parfaite</a:t>
            </a:r>
            <a:endParaRPr lang="fr-FR" sz="2200" u="sng" dirty="0">
              <a:solidFill>
                <a:schemeClr val="bg1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F5649AB-6145-230E-BAA5-3D2B794C58BD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cadence à la </a:t>
            </a:r>
            <a:r>
              <a:rPr lang="fr-FR" sz="2200">
                <a:solidFill>
                  <a:schemeClr val="bg1"/>
                </a:solidFill>
              </a:rPr>
              <a:t>mesure 9 </a:t>
            </a:r>
            <a:r>
              <a:rPr lang="fr-FR" sz="2200" dirty="0">
                <a:solidFill>
                  <a:schemeClr val="bg1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660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63F88355-8092-2775-3F01-B1A1F3A4DE9F}"/>
              </a:ext>
            </a:extLst>
          </p:cNvPr>
          <p:cNvSpPr txBox="1">
            <a:spLocks/>
          </p:cNvSpPr>
          <p:nvPr/>
        </p:nvSpPr>
        <p:spPr>
          <a:xfrm>
            <a:off x="833117" y="511905"/>
            <a:ext cx="5094000" cy="65747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 err="1">
                <a:solidFill>
                  <a:schemeClr val="bg1"/>
                </a:solidFill>
              </a:rPr>
              <a:t>Entoure</a:t>
            </a:r>
            <a:r>
              <a:rPr lang="en-US" sz="2200" dirty="0">
                <a:solidFill>
                  <a:schemeClr val="bg1"/>
                </a:solidFill>
              </a:rPr>
              <a:t> un </a:t>
            </a:r>
            <a:r>
              <a:rPr lang="en-US" sz="2200" dirty="0" err="1">
                <a:solidFill>
                  <a:schemeClr val="bg1"/>
                </a:solidFill>
              </a:rPr>
              <a:t>chromatisme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E9A195C-D07B-C4BE-211F-739E139E4E12}"/>
              </a:ext>
            </a:extLst>
          </p:cNvPr>
          <p:cNvSpPr txBox="1">
            <a:spLocks/>
          </p:cNvSpPr>
          <p:nvPr/>
        </p:nvSpPr>
        <p:spPr>
          <a:xfrm>
            <a:off x="6264885" y="511904"/>
            <a:ext cx="5094515" cy="6574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Voix de ténor – mesures 10-11</a:t>
            </a:r>
            <a:endParaRPr lang="fr-FR" sz="2200" baseline="30000" dirty="0">
              <a:solidFill>
                <a:srgbClr val="0070C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C13D542C-21F8-1945-F98B-391F44CF84A0}"/>
              </a:ext>
            </a:extLst>
          </p:cNvPr>
          <p:cNvSpPr txBox="1">
            <a:spLocks/>
          </p:cNvSpPr>
          <p:nvPr/>
        </p:nvSpPr>
        <p:spPr>
          <a:xfrm>
            <a:off x="6264885" y="1262394"/>
            <a:ext cx="5094515" cy="8215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Suite de notes à ½ tons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53310791-EE00-F95F-1176-C7E9D5B434FD}"/>
              </a:ext>
            </a:extLst>
          </p:cNvPr>
          <p:cNvSpPr txBox="1">
            <a:spLocks/>
          </p:cNvSpPr>
          <p:nvPr/>
        </p:nvSpPr>
        <p:spPr>
          <a:xfrm>
            <a:off x="833634" y="1262394"/>
            <a:ext cx="5094000" cy="821547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Définition</a:t>
            </a:r>
          </a:p>
        </p:txBody>
      </p:sp>
      <p:pic>
        <p:nvPicPr>
          <p:cNvPr id="9" name="Image 8" descr="Une image contenant Partition, nombre, Police, texte&#10;&#10;Le contenu généré par l’IA peut être incorrect.">
            <a:extLst>
              <a:ext uri="{FF2B5EF4-FFF2-40B4-BE49-F238E27FC236}">
                <a16:creationId xmlns:a16="http://schemas.microsoft.com/office/drawing/2014/main" id="{1E67956E-6C74-F1AF-8565-697AC842D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836" y="2431771"/>
            <a:ext cx="8632328" cy="40460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43F6AE-D0A8-F992-1124-D1975A771509}"/>
              </a:ext>
            </a:extLst>
          </p:cNvPr>
          <p:cNvSpPr/>
          <p:nvPr/>
        </p:nvSpPr>
        <p:spPr>
          <a:xfrm>
            <a:off x="5479774" y="4454807"/>
            <a:ext cx="1179443" cy="620776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F43C95-7B90-93E6-C259-65DE0FB2BFC5}"/>
              </a:ext>
            </a:extLst>
          </p:cNvPr>
          <p:cNvSpPr/>
          <p:nvPr/>
        </p:nvSpPr>
        <p:spPr>
          <a:xfrm>
            <a:off x="8468139" y="2431771"/>
            <a:ext cx="1524000" cy="351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A25080-EA58-4FA9-3C8F-8D2D50DF2C9D}"/>
              </a:ext>
            </a:extLst>
          </p:cNvPr>
          <p:cNvSpPr/>
          <p:nvPr/>
        </p:nvSpPr>
        <p:spPr>
          <a:xfrm>
            <a:off x="2299252" y="2297835"/>
            <a:ext cx="3180522" cy="246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346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3, voix d’alto et soprano, mi - do</a:t>
            </a:r>
            <a:r>
              <a:rPr lang="fr-FR" sz="2200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E4A4382-1E41-147D-4F5C-6B8D398C5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88BFA6B-4C12-ACF8-BDC5-DC1133199439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A9450E8-BAE1-1AAF-C21E-2FC1690126E8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A2B6B47-65C6-4097-DAE6-7ADED3E03740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43D914F-4E1D-C41C-0A8C-9C219DF26908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Mi Majeur = 4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68B0AF7-3C5E-5433-8469-19CEFE0398C7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OUI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do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C2041FE-F5AF-8B9F-3192-DE271DCE6665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mi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-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do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B01542D-F0A7-595C-9BBD-34C864AAD79F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Aucun changement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Sixte Majeure</a:t>
            </a:r>
            <a:endParaRPr lang="fr-FR" sz="20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7935992-AA98-BD6D-2984-542F208070EB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2A63A61-7C4C-2FFE-F89E-99CFEAD68A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4307" y="2882057"/>
            <a:ext cx="7162875" cy="964947"/>
          </a:xfrm>
          <a:prstGeom prst="rect">
            <a:avLst/>
          </a:prstGeom>
        </p:spPr>
      </p:pic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E300A52-A8D7-C159-7B54-710A006DAEAB}"/>
              </a:ext>
            </a:extLst>
          </p:cNvPr>
          <p:cNvSpPr txBox="1">
            <a:spLocks/>
          </p:cNvSpPr>
          <p:nvPr/>
        </p:nvSpPr>
        <p:spPr>
          <a:xfrm>
            <a:off x="9887282" y="1559234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6</a:t>
            </a:r>
            <a:r>
              <a:rPr lang="fr-FR" sz="2200" i="1" baseline="30000" dirty="0">
                <a:solidFill>
                  <a:schemeClr val="bg1"/>
                </a:solidFill>
              </a:rPr>
              <a:t>te</a:t>
            </a:r>
            <a:r>
              <a:rPr lang="fr-FR" sz="2200" i="1" dirty="0">
                <a:solidFill>
                  <a:schemeClr val="bg1"/>
                </a:solidFill>
              </a:rPr>
              <a:t> Majeure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277D9B0-947A-96C4-F7A0-D6B14A64EE3D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mi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E7F28D8-6FC5-2CC2-678F-FBE69D1CB553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do</a:t>
            </a:r>
            <a:r>
              <a:rPr lang="fr-FR" sz="2200" i="1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71F7A1A-D417-67FD-FCBC-F6045BBB5AFC}"/>
              </a:ext>
            </a:extLst>
          </p:cNvPr>
          <p:cNvCxnSpPr/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BCAB854D-967D-BAFE-2498-68E31A9923DB}"/>
              </a:ext>
            </a:extLst>
          </p:cNvPr>
          <p:cNvSpPr txBox="1">
            <a:spLocks/>
          </p:cNvSpPr>
          <p:nvPr/>
        </p:nvSpPr>
        <p:spPr>
          <a:xfrm>
            <a:off x="5635443" y="2946954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82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9" grpId="0" animBg="1"/>
      <p:bldP spid="30" grpId="0" animBg="1"/>
      <p:bldP spid="34" grpId="0" animBg="1"/>
      <p:bldP spid="3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F80D804-6BC3-DCE8-0985-B52CEABD56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DBEF446-FADD-9E23-0FD2-1C04EA02EEBD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BDB76635-BCA0-C2F8-ABC2-C446913FAD3C}"/>
              </a:ext>
            </a:extLst>
          </p:cNvPr>
          <p:cNvSpPr txBox="1">
            <a:spLocks/>
          </p:cNvSpPr>
          <p:nvPr/>
        </p:nvSpPr>
        <p:spPr>
          <a:xfrm>
            <a:off x="833117" y="3284183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Choix Majeur / mineur</a:t>
            </a: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9103F97A-0EE9-3C20-25E7-29B1E20A0630}"/>
              </a:ext>
            </a:extLst>
          </p:cNvPr>
          <p:cNvSpPr txBox="1">
            <a:spLocks/>
          </p:cNvSpPr>
          <p:nvPr/>
        </p:nvSpPr>
        <p:spPr>
          <a:xfrm>
            <a:off x="833117" y="3980192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1</a:t>
            </a:r>
            <a:r>
              <a:rPr lang="fr-FR" sz="2200" baseline="30000" dirty="0">
                <a:solidFill>
                  <a:schemeClr val="bg1"/>
                </a:solidFill>
              </a:rPr>
              <a:t>e</a:t>
            </a:r>
            <a:r>
              <a:rPr lang="fr-FR" sz="2200" dirty="0">
                <a:solidFill>
                  <a:schemeClr val="bg1"/>
                </a:solidFill>
              </a:rPr>
              <a:t> et dernière note à la basse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F729A781-F051-198E-8236-885BEE37279B}"/>
              </a:ext>
            </a:extLst>
          </p:cNvPr>
          <p:cNvSpPr txBox="1">
            <a:spLocks/>
          </p:cNvSpPr>
          <p:nvPr/>
        </p:nvSpPr>
        <p:spPr>
          <a:xfrm>
            <a:off x="838198" y="4676201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Note sensible de la gamme mineure</a:t>
            </a: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E5F64E31-E37F-A792-1256-B701575B155A}"/>
              </a:ext>
            </a:extLst>
          </p:cNvPr>
          <p:cNvSpPr txBox="1">
            <a:spLocks/>
          </p:cNvSpPr>
          <p:nvPr/>
        </p:nvSpPr>
        <p:spPr>
          <a:xfrm>
            <a:off x="838198" y="5372210"/>
            <a:ext cx="5094000" cy="526731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Clair / sombre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45CF6B9A-75A7-A1FE-7F4D-B3D0DC0FF5E9}"/>
              </a:ext>
            </a:extLst>
          </p:cNvPr>
          <p:cNvSpPr txBox="1">
            <a:spLocks/>
          </p:cNvSpPr>
          <p:nvPr/>
        </p:nvSpPr>
        <p:spPr>
          <a:xfrm>
            <a:off x="6254202" y="3284184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Sol Majeur ou Mi mineur</a:t>
            </a: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64127F7E-EFFA-3226-45A1-D216F139F95A}"/>
              </a:ext>
            </a:extLst>
          </p:cNvPr>
          <p:cNvSpPr txBox="1">
            <a:spLocks/>
          </p:cNvSpPr>
          <p:nvPr/>
        </p:nvSpPr>
        <p:spPr>
          <a:xfrm>
            <a:off x="6254201" y="3982610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Mi</a:t>
            </a:r>
            <a:endParaRPr lang="fr-FR" sz="2200" baseline="30000" dirty="0">
              <a:solidFill>
                <a:srgbClr val="C00000"/>
              </a:solidFill>
            </a:endParaRP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C44E8CD9-09C1-9D06-E480-EDF073447269}"/>
              </a:ext>
            </a:extLst>
          </p:cNvPr>
          <p:cNvSpPr txBox="1">
            <a:spLocks/>
          </p:cNvSpPr>
          <p:nvPr/>
        </p:nvSpPr>
        <p:spPr>
          <a:xfrm>
            <a:off x="6254201" y="4676203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Ré</a:t>
            </a:r>
            <a:r>
              <a:rPr lang="fr-FR" sz="2200" baseline="30000" dirty="0">
                <a:solidFill>
                  <a:srgbClr val="C00000"/>
                </a:solidFill>
              </a:rPr>
              <a:t>#</a:t>
            </a:r>
            <a:r>
              <a:rPr lang="fr-FR" sz="2200" dirty="0">
                <a:solidFill>
                  <a:srgbClr val="C00000"/>
                </a:solidFill>
              </a:rPr>
              <a:t> : on le retrouve</a:t>
            </a:r>
          </a:p>
        </p:txBody>
      </p: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14881441-7CB9-07F1-55B1-15803DC5E4C8}"/>
              </a:ext>
            </a:extLst>
          </p:cNvPr>
          <p:cNvSpPr txBox="1">
            <a:spLocks/>
          </p:cNvSpPr>
          <p:nvPr/>
        </p:nvSpPr>
        <p:spPr>
          <a:xfrm>
            <a:off x="6254201" y="5372210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Sombre</a:t>
            </a:r>
            <a:endParaRPr lang="fr-FR" sz="2200" u="sng" dirty="0">
              <a:solidFill>
                <a:srgbClr val="C00000"/>
              </a:solidFill>
            </a:endParaRPr>
          </a:p>
        </p:txBody>
      </p: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tonalité du début ?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6DCD5192-8403-432D-A7F0-56B28DBCF760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Mi mineur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FADA48E3-73CE-B629-9ECC-8187A7B4B7F8}"/>
              </a:ext>
            </a:extLst>
          </p:cNvPr>
          <p:cNvSpPr txBox="1">
            <a:spLocks/>
          </p:cNvSpPr>
          <p:nvPr/>
        </p:nvSpPr>
        <p:spPr>
          <a:xfrm>
            <a:off x="833117" y="1217362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note sensible</a:t>
            </a: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439467DB-1FAA-E1CA-71D3-F87D7C4C72F1}"/>
              </a:ext>
            </a:extLst>
          </p:cNvPr>
          <p:cNvSpPr txBox="1">
            <a:spLocks/>
          </p:cNvSpPr>
          <p:nvPr/>
        </p:nvSpPr>
        <p:spPr>
          <a:xfrm>
            <a:off x="6264885" y="1217362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Ré</a:t>
            </a:r>
            <a:r>
              <a:rPr lang="fr-FR" sz="2200" baseline="30000" dirty="0">
                <a:solidFill>
                  <a:srgbClr val="0070C0"/>
                </a:solidFill>
              </a:rPr>
              <a:t>#</a:t>
            </a:r>
            <a:endParaRPr lang="fr-FR" sz="2200" u="sng" baseline="30000" dirty="0">
              <a:solidFill>
                <a:srgbClr val="0070C0"/>
              </a:solidFill>
            </a:endParaRPr>
          </a:p>
        </p:txBody>
      </p:sp>
      <p:sp>
        <p:nvSpPr>
          <p:cNvPr id="44" name="Espace réservé du contenu 2">
            <a:extLst>
              <a:ext uri="{FF2B5EF4-FFF2-40B4-BE49-F238E27FC236}">
                <a16:creationId xmlns:a16="http://schemas.microsoft.com/office/drawing/2014/main" id="{7C4AFE8F-8C7E-654F-D3E5-8042F3CAEB02}"/>
              </a:ext>
            </a:extLst>
          </p:cNvPr>
          <p:cNvSpPr txBox="1">
            <a:spLocks/>
          </p:cNvSpPr>
          <p:nvPr/>
        </p:nvSpPr>
        <p:spPr>
          <a:xfrm>
            <a:off x="833117" y="1907516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tonalité relative ?</a:t>
            </a:r>
          </a:p>
        </p:txBody>
      </p:sp>
      <p:sp>
        <p:nvSpPr>
          <p:cNvPr id="45" name="Espace réservé du contenu 2">
            <a:extLst>
              <a:ext uri="{FF2B5EF4-FFF2-40B4-BE49-F238E27FC236}">
                <a16:creationId xmlns:a16="http://schemas.microsoft.com/office/drawing/2014/main" id="{87D30DAA-5D22-4BCD-C648-E605DEEDB917}"/>
              </a:ext>
            </a:extLst>
          </p:cNvPr>
          <p:cNvSpPr txBox="1">
            <a:spLocks/>
          </p:cNvSpPr>
          <p:nvPr/>
        </p:nvSpPr>
        <p:spPr>
          <a:xfrm>
            <a:off x="6264885" y="1907516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Sol Majeur</a:t>
            </a:r>
            <a:endParaRPr lang="fr-FR" sz="2200" u="sng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11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3" grpId="0" animBg="1"/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7B930-2390-3D9F-88B7-FFEA0F588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42BCD082-BFAE-2DBF-B584-8B8F2CC7FE6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02D1D2A-2CF9-12F8-190B-A314BBEF9F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44BC3AD-D915-6CB7-843E-0D033E3A1CB2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B24CC68-646A-3CC5-62BB-296E71D7BDC2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4, voix d’alto et soprano, sol - mi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C59A49F-38F0-074D-2E04-EDC4174DA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AEF27D1-F93D-BB6E-0787-D865A3C048AE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120E14E-5C53-3DC1-C9E8-D15EF0555A78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4214925-0A0D-1EFB-2BDA-D5CE2DAFCDE7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1C727383-C291-5E09-7D65-0564CF108A07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Soi Majeur = 1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547F7348-6BD7-61BB-2C62-6D5E979A8087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NON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mi</a:t>
            </a:r>
            <a:endParaRPr lang="fr-FR" sz="20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23068BAD-CC11-5205-26BB-7D1260D24A3E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sol - mi</a:t>
            </a:r>
            <a:endParaRPr lang="fr-FR" sz="20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950EBF9E-F181-19FF-E305-E89E74248A88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Aucun changement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Sixte Majeure</a:t>
            </a:r>
            <a:endParaRPr lang="fr-FR" sz="20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B6838205-1CAA-1521-C1EF-55DDB5158639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32DB798F-B923-09BF-EF53-F4777F4E84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4307" y="2882057"/>
            <a:ext cx="7162875" cy="964946"/>
          </a:xfrm>
          <a:prstGeom prst="rect">
            <a:avLst/>
          </a:prstGeom>
        </p:spPr>
      </p:pic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DDF39D13-E108-C0AE-4267-868D5B29FECB}"/>
              </a:ext>
            </a:extLst>
          </p:cNvPr>
          <p:cNvSpPr txBox="1">
            <a:spLocks/>
          </p:cNvSpPr>
          <p:nvPr/>
        </p:nvSpPr>
        <p:spPr>
          <a:xfrm>
            <a:off x="9887282" y="1559234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6</a:t>
            </a:r>
            <a:r>
              <a:rPr lang="fr-FR" sz="2200" i="1" baseline="30000" dirty="0">
                <a:solidFill>
                  <a:schemeClr val="bg1"/>
                </a:solidFill>
              </a:rPr>
              <a:t>te</a:t>
            </a:r>
            <a:r>
              <a:rPr lang="fr-FR" sz="2200" i="1" dirty="0">
                <a:solidFill>
                  <a:schemeClr val="bg1"/>
                </a:solidFill>
              </a:rPr>
              <a:t> Majeure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88D0496F-90F6-F1D9-EE7D-0BD8C67D3059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sol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3B252CDC-C8E5-3DEB-FED2-5AACA405F208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mi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C83B1E2C-6619-2521-5C22-169CBDC69BD4}"/>
              </a:ext>
            </a:extLst>
          </p:cNvPr>
          <p:cNvCxnSpPr/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139FB7A9-6682-54AB-DF43-034D6082CC0A}"/>
              </a:ext>
            </a:extLst>
          </p:cNvPr>
          <p:cNvSpPr txBox="1">
            <a:spLocks/>
          </p:cNvSpPr>
          <p:nvPr/>
        </p:nvSpPr>
        <p:spPr>
          <a:xfrm>
            <a:off x="5536190" y="2946954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4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9" grpId="0" animBg="1"/>
      <p:bldP spid="30" grpId="0" animBg="1"/>
      <p:bldP spid="34" grpId="0" animBg="1"/>
      <p:bldP spid="3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54F45-4350-017C-2B87-71361E417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4F1F23AC-A3D7-489A-6F02-11B45CAA8D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4609B2B-56CB-AD96-7B9C-9399BB65D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83030A2-F0B9-3F3A-BCF4-A6A2B3D929F1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B54CD823-3BD8-388C-D8BA-48F0A2870F5A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4, voix de basse et ténor, si - fa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93456A5-D6E4-73F8-9ED3-BBD31FD3A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67DE142-D3DA-A063-A611-7A9EAA86BDCD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762027E4-FD30-B098-F8E3-3C0E315EB7E1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B87AD08-17CB-E3CA-B10B-3900755D7B33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0894443D-BF56-F66F-8DDD-9F0BF6D8903A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Si Majeur = 5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1B365C02-456B-141C-9B85-F16FF1A41F7F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OUI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fa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81F212AA-206C-12FB-8781-1203EABD28EC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Juste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si – fa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#</a:t>
            </a:r>
            <a:endParaRPr lang="fr-FR" sz="20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CE648E2E-F1D7-58F0-48F6-725D14CEEEC2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Aucun changement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Quinte Juste</a:t>
            </a:r>
            <a:endParaRPr lang="fr-FR" sz="20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4CA58BAF-9114-143D-53B1-CE36EBB097D0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53D96B6-DCCE-FC50-2321-919F90207D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4310" y="2882057"/>
            <a:ext cx="7162868" cy="964946"/>
          </a:xfrm>
          <a:prstGeom prst="rect">
            <a:avLst/>
          </a:prstGeom>
        </p:spPr>
      </p:pic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8C75C17D-FBD7-FD2D-EBEB-C348CC4B569F}"/>
              </a:ext>
            </a:extLst>
          </p:cNvPr>
          <p:cNvSpPr txBox="1">
            <a:spLocks/>
          </p:cNvSpPr>
          <p:nvPr/>
        </p:nvSpPr>
        <p:spPr>
          <a:xfrm>
            <a:off x="9887282" y="1559234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5</a:t>
            </a:r>
            <a:r>
              <a:rPr lang="fr-FR" sz="2200" i="1" baseline="30000" dirty="0">
                <a:solidFill>
                  <a:schemeClr val="bg1"/>
                </a:solidFill>
              </a:rPr>
              <a:t>te</a:t>
            </a:r>
            <a:r>
              <a:rPr lang="fr-FR" sz="2200" i="1" dirty="0">
                <a:solidFill>
                  <a:schemeClr val="bg1"/>
                </a:solidFill>
              </a:rPr>
              <a:t> Juste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4EB4549B-4050-21FF-172B-9D4EDE44BD70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7D6D2F52-C2D8-2F2E-268F-82F6338C91FC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fa</a:t>
            </a:r>
            <a:r>
              <a:rPr lang="fr-FR" sz="2200" i="1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45BF0145-C1BB-1A14-824D-9B14463EF68A}"/>
              </a:ext>
            </a:extLst>
          </p:cNvPr>
          <p:cNvCxnSpPr/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AC576733-6E75-49A7-3B10-28010277E1C2}"/>
              </a:ext>
            </a:extLst>
          </p:cNvPr>
          <p:cNvSpPr txBox="1">
            <a:spLocks/>
          </p:cNvSpPr>
          <p:nvPr/>
        </p:nvSpPr>
        <p:spPr>
          <a:xfrm>
            <a:off x="4921723" y="2882057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4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9" grpId="0" animBg="1"/>
      <p:bldP spid="30" grpId="0" animBg="1"/>
      <p:bldP spid="34" grpId="0" animBg="1"/>
      <p:bldP spid="3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5, voix de soprano et alto, si - sol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E4A4382-1E41-147D-4F5C-6B8D398C5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88BFA6B-4C12-ACF8-BDC5-DC1133199439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A9450E8-BAE1-1AAF-C21E-2FC1690126E8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A2B6B47-65C6-4097-DAE6-7ADED3E03740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43D914F-4E1D-C41C-0A8C-9C219DF26908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 = 2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  <a:p>
            <a:pPr marL="0" indent="0" algn="ctr">
              <a:buNone/>
            </a:pPr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Plus facile que Si Majeur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68B0AF7-3C5E-5433-8469-19CEFE0398C7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NON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sol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C2041FE-F5AF-8B9F-3192-DE271DCE6665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Majeure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si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b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- sol</a:t>
            </a:r>
            <a:endParaRPr lang="fr-FR" sz="20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B01542D-F0A7-595C-9BBD-34C864AAD79F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900" dirty="0">
                <a:solidFill>
                  <a:schemeClr val="accent6">
                    <a:lumMod val="75000"/>
                  </a:schemeClr>
                </a:solidFill>
              </a:rPr>
              <a:t>Le si diminue l’intervalle d’un cran                        </a:t>
            </a:r>
            <a:r>
              <a:rPr lang="fr-FR" sz="19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 </a:t>
            </a:r>
            <a:r>
              <a:rPr lang="fr-FR" sz="1900" u="sng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Sixte mineure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7935992-AA98-BD6D-2984-542F208070EB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2A63A61-7C4C-2FFE-F89E-99CFEAD68A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4307" y="2882779"/>
            <a:ext cx="7162875" cy="963501"/>
          </a:xfrm>
          <a:prstGeom prst="rect">
            <a:avLst/>
          </a:prstGeom>
        </p:spPr>
      </p:pic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6834DC5-3311-9FA0-6455-E544AAA9FB28}"/>
              </a:ext>
            </a:extLst>
          </p:cNvPr>
          <p:cNvSpPr txBox="1">
            <a:spLocks/>
          </p:cNvSpPr>
          <p:nvPr/>
        </p:nvSpPr>
        <p:spPr>
          <a:xfrm>
            <a:off x="9887282" y="4692640"/>
            <a:ext cx="1498397" cy="72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fr-FR" sz="2000" i="1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 mineure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E300A52-A8D7-C159-7B54-710A006DAEAB}"/>
              </a:ext>
            </a:extLst>
          </p:cNvPr>
          <p:cNvSpPr txBox="1">
            <a:spLocks/>
          </p:cNvSpPr>
          <p:nvPr/>
        </p:nvSpPr>
        <p:spPr>
          <a:xfrm>
            <a:off x="9887281" y="5910115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6</a:t>
            </a:r>
            <a:r>
              <a:rPr lang="fr-FR" sz="2200" i="1" baseline="30000" dirty="0">
                <a:solidFill>
                  <a:schemeClr val="bg1"/>
                </a:solidFill>
              </a:rPr>
              <a:t>te</a:t>
            </a:r>
            <a:r>
              <a:rPr lang="fr-FR" sz="2200" i="1" dirty="0">
                <a:solidFill>
                  <a:schemeClr val="bg1"/>
                </a:solidFill>
              </a:rPr>
              <a:t> Majeure</a:t>
            </a:r>
          </a:p>
        </p:txBody>
      </p:sp>
      <p:sp>
        <p:nvSpPr>
          <p:cNvPr id="28" name="Flèche courbée vers la droite 27">
            <a:extLst>
              <a:ext uri="{FF2B5EF4-FFF2-40B4-BE49-F238E27FC236}">
                <a16:creationId xmlns:a16="http://schemas.microsoft.com/office/drawing/2014/main" id="{655A18DE-7880-05AF-E519-21C79E520DA9}"/>
              </a:ext>
            </a:extLst>
          </p:cNvPr>
          <p:cNvSpPr/>
          <p:nvPr/>
        </p:nvSpPr>
        <p:spPr>
          <a:xfrm flipH="1" flipV="1">
            <a:off x="11578387" y="5253811"/>
            <a:ext cx="467495" cy="831241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277D9B0-947A-96C4-F7A0-D6B14A64EE3D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fr-FR" sz="2200" i="1" baseline="30000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E7F28D8-6FC5-2CC2-678F-FBE69D1CB553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sol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71F7A1A-D417-67FD-FCBC-F6045BBB5AFC}"/>
              </a:ext>
            </a:extLst>
          </p:cNvPr>
          <p:cNvCxnSpPr/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252D78DA-01E5-8FD4-2F9C-A4DD4AF09980}"/>
              </a:ext>
            </a:extLst>
          </p:cNvPr>
          <p:cNvSpPr txBox="1">
            <a:spLocks/>
          </p:cNvSpPr>
          <p:nvPr/>
        </p:nvSpPr>
        <p:spPr>
          <a:xfrm>
            <a:off x="9126368" y="4703337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si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9479FB8A-01EF-3D56-22B6-CDCA11C3B662}"/>
              </a:ext>
            </a:extLst>
          </p:cNvPr>
          <p:cNvCxnSpPr>
            <a:cxnSpLocks/>
          </p:cNvCxnSpPr>
          <p:nvPr/>
        </p:nvCxnSpPr>
        <p:spPr>
          <a:xfrm>
            <a:off x="9419195" y="2376942"/>
            <a:ext cx="0" cy="215149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BCAB854D-967D-BAFE-2498-68E31A9923DB}"/>
              </a:ext>
            </a:extLst>
          </p:cNvPr>
          <p:cNvSpPr txBox="1">
            <a:spLocks/>
          </p:cNvSpPr>
          <p:nvPr/>
        </p:nvSpPr>
        <p:spPr>
          <a:xfrm>
            <a:off x="5641978" y="2955661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63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E66BA-4A13-93DE-D0B5-FF2EFFC68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ED5B32BA-5C76-D9BB-217C-133AA2F21CD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A2FC5CA-8312-CC61-BB86-805A55E2A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95EC3EE-06F7-0880-9AC6-E3EF38D03813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35E3F04-2619-5D33-E0AB-91A766CD4F9D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5, voix de ténor et alto, ré</a:t>
            </a:r>
            <a:r>
              <a:rPr lang="fr-FR" sz="2200" baseline="30000" dirty="0">
                <a:solidFill>
                  <a:schemeClr val="bg1"/>
                </a:solidFill>
              </a:rPr>
              <a:t>#</a:t>
            </a:r>
            <a:r>
              <a:rPr lang="fr-FR" sz="2200" dirty="0">
                <a:solidFill>
                  <a:schemeClr val="bg1"/>
                </a:solidFill>
              </a:rPr>
              <a:t> - la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743A628A-4295-726E-6077-DFF56027D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72A33AF2-3346-D71F-5043-F3B084BD0676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CC79A613-101F-1A34-678E-C8703B3A937E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2CDAC532-0AFB-30F5-4D4A-6E830FB4C0CE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CEB62D44-BF66-8C37-24DB-3F3638664BFF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Ré Majeur = 2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  <a:p>
            <a:pPr marL="0" indent="0" algn="ctr">
              <a:buNone/>
            </a:pPr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Ré</a:t>
            </a:r>
            <a:r>
              <a:rPr lang="fr-FR" sz="14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 Majeur n’existe pas !</a:t>
            </a:r>
            <a:endParaRPr lang="fr-FR" sz="14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BB80E1FB-3FE6-E3A8-BE75-9FB785814F9A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NON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la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1003BBB8-A8DA-B277-0386-4469D1CE134C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Juste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ré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- la</a:t>
            </a:r>
            <a:endParaRPr lang="fr-FR" sz="2000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C901FDD4-C224-43E5-F4D1-84FE94ECC2D1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900" dirty="0">
                <a:solidFill>
                  <a:schemeClr val="accent6">
                    <a:lumMod val="75000"/>
                  </a:schemeClr>
                </a:solidFill>
              </a:rPr>
              <a:t>Le ré diminue l’intervalle d’un cran                        </a:t>
            </a:r>
            <a:r>
              <a:rPr lang="fr-FR" sz="19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 </a:t>
            </a:r>
            <a:r>
              <a:rPr lang="fr-FR" sz="1900" u="sng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Quinte diminuée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BCAF27F4-03FA-7677-CCBC-EB2AF7C03603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5E0C1DBF-C03A-5CD0-C02E-95141A93FF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9673" y="2882779"/>
            <a:ext cx="7152142" cy="963501"/>
          </a:xfrm>
          <a:prstGeom prst="rect">
            <a:avLst/>
          </a:prstGeom>
        </p:spPr>
      </p:pic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36FCFEC0-4459-7185-31C4-E2CA2FE5B215}"/>
              </a:ext>
            </a:extLst>
          </p:cNvPr>
          <p:cNvSpPr txBox="1">
            <a:spLocks/>
          </p:cNvSpPr>
          <p:nvPr/>
        </p:nvSpPr>
        <p:spPr>
          <a:xfrm>
            <a:off x="9887282" y="4692640"/>
            <a:ext cx="1498397" cy="723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fr-FR" sz="2000" i="1" baseline="30000" dirty="0">
                <a:solidFill>
                  <a:schemeClr val="accent6">
                    <a:lumMod val="75000"/>
                  </a:schemeClr>
                </a:solidFill>
              </a:rPr>
              <a:t>te</a:t>
            </a:r>
            <a:r>
              <a:rPr lang="fr-FR" sz="2000" i="1" dirty="0">
                <a:solidFill>
                  <a:schemeClr val="accent6">
                    <a:lumMod val="75000"/>
                  </a:schemeClr>
                </a:solidFill>
              </a:rPr>
              <a:t> diminuée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54D1506C-9B26-706F-3543-AE236698BD1D}"/>
              </a:ext>
            </a:extLst>
          </p:cNvPr>
          <p:cNvSpPr txBox="1">
            <a:spLocks/>
          </p:cNvSpPr>
          <p:nvPr/>
        </p:nvSpPr>
        <p:spPr>
          <a:xfrm>
            <a:off x="9887281" y="5910115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5</a:t>
            </a:r>
            <a:r>
              <a:rPr lang="fr-FR" sz="2200" i="1" baseline="30000" dirty="0">
                <a:solidFill>
                  <a:schemeClr val="bg1"/>
                </a:solidFill>
              </a:rPr>
              <a:t>te</a:t>
            </a:r>
            <a:r>
              <a:rPr lang="fr-FR" sz="2200" i="1" dirty="0">
                <a:solidFill>
                  <a:schemeClr val="bg1"/>
                </a:solidFill>
              </a:rPr>
              <a:t> Juste</a:t>
            </a:r>
          </a:p>
        </p:txBody>
      </p:sp>
      <p:sp>
        <p:nvSpPr>
          <p:cNvPr id="28" name="Flèche courbée vers la droite 27">
            <a:extLst>
              <a:ext uri="{FF2B5EF4-FFF2-40B4-BE49-F238E27FC236}">
                <a16:creationId xmlns:a16="http://schemas.microsoft.com/office/drawing/2014/main" id="{296A7F38-0EB4-5C87-BC31-62A6BAD2B299}"/>
              </a:ext>
            </a:extLst>
          </p:cNvPr>
          <p:cNvSpPr/>
          <p:nvPr/>
        </p:nvSpPr>
        <p:spPr>
          <a:xfrm flipH="1" flipV="1">
            <a:off x="11578387" y="5253811"/>
            <a:ext cx="467495" cy="831241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766C4312-980A-7B3C-3748-B2D59AA13BE1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ré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ECDD192F-350F-0C72-0EE7-075C76F477A8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la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40DD76A1-E669-A53D-B49A-6A1E1D7A6246}"/>
              </a:ext>
            </a:extLst>
          </p:cNvPr>
          <p:cNvCxnSpPr/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6BB28E40-1AEA-FA27-EE30-F6F24C8D10AA}"/>
              </a:ext>
            </a:extLst>
          </p:cNvPr>
          <p:cNvSpPr txBox="1">
            <a:spLocks/>
          </p:cNvSpPr>
          <p:nvPr/>
        </p:nvSpPr>
        <p:spPr>
          <a:xfrm>
            <a:off x="9126368" y="4703337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ré</a:t>
            </a:r>
            <a:r>
              <a:rPr lang="fr-FR" sz="2200" i="1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5BC5C91-652D-4FDF-FD5B-9B8D3259D267}"/>
              </a:ext>
            </a:extLst>
          </p:cNvPr>
          <p:cNvCxnSpPr>
            <a:cxnSpLocks/>
          </p:cNvCxnSpPr>
          <p:nvPr/>
        </p:nvCxnSpPr>
        <p:spPr>
          <a:xfrm>
            <a:off x="9419195" y="2376942"/>
            <a:ext cx="0" cy="215149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7132EC0B-DECF-5224-1A20-EB4312B63878}"/>
              </a:ext>
            </a:extLst>
          </p:cNvPr>
          <p:cNvSpPr txBox="1">
            <a:spLocks/>
          </p:cNvSpPr>
          <p:nvPr/>
        </p:nvSpPr>
        <p:spPr>
          <a:xfrm>
            <a:off x="4845922" y="2964451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47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19CD4F48-1405-BA2D-E527-846DC5B36179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Qualifie l’intervalle : mesure 12, voix de ténor, la - la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E4A4382-1E41-147D-4F5C-6B8D398C5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3827930" cy="720000"/>
          </a:xfr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Tonalité Majeure                                   de la note la plus basse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88BFA6B-4C12-ACF8-BDC5-DC1133199439}"/>
              </a:ext>
            </a:extLst>
          </p:cNvPr>
          <p:cNvSpPr txBox="1">
            <a:spLocks/>
          </p:cNvSpPr>
          <p:nvPr/>
        </p:nvSpPr>
        <p:spPr>
          <a:xfrm>
            <a:off x="837815" y="4135835"/>
            <a:ext cx="3827930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Note aigue de l’intervalle                                            est-elle altérée dans cette gamme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A9450E8-BAE1-1AAF-C21E-2FC1690126E8}"/>
              </a:ext>
            </a:extLst>
          </p:cNvPr>
          <p:cNvSpPr txBox="1">
            <a:spLocks/>
          </p:cNvSpPr>
          <p:nvPr/>
        </p:nvSpPr>
        <p:spPr>
          <a:xfrm>
            <a:off x="838198" y="5021861"/>
            <a:ext cx="3827929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Intervalle Majeur ou Juste                        de cette tonalité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A2B6B47-65C6-4097-DAE6-7ADED3E03740}"/>
              </a:ext>
            </a:extLst>
          </p:cNvPr>
          <p:cNvSpPr txBox="1">
            <a:spLocks/>
          </p:cNvSpPr>
          <p:nvPr/>
        </p:nvSpPr>
        <p:spPr>
          <a:xfrm>
            <a:off x="838199" y="5913718"/>
            <a:ext cx="3827928" cy="720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Ajustement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A43D914F-4E1D-C41C-0A8C-9C219DF26908}"/>
              </a:ext>
            </a:extLst>
          </p:cNvPr>
          <p:cNvSpPr txBox="1">
            <a:spLocks/>
          </p:cNvSpPr>
          <p:nvPr/>
        </p:nvSpPr>
        <p:spPr>
          <a:xfrm>
            <a:off x="4884530" y="1879061"/>
            <a:ext cx="3828316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La Majeur = 3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#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F68B0AF7-3C5E-5433-8469-19CEFE0398C7}"/>
              </a:ext>
            </a:extLst>
          </p:cNvPr>
          <p:cNvSpPr txBox="1">
            <a:spLocks/>
          </p:cNvSpPr>
          <p:nvPr/>
        </p:nvSpPr>
        <p:spPr>
          <a:xfrm>
            <a:off x="4884145" y="4130003"/>
            <a:ext cx="3827930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b="1" dirty="0">
                <a:solidFill>
                  <a:schemeClr val="accent6">
                    <a:lumMod val="75000"/>
                  </a:schemeClr>
                </a:solidFill>
              </a:rPr>
              <a:t>NON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: la bécarre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C2041FE-F5AF-8B9F-3192-DE271DCE6665}"/>
              </a:ext>
            </a:extLst>
          </p:cNvPr>
          <p:cNvSpPr txBox="1">
            <a:spLocks/>
          </p:cNvSpPr>
          <p:nvPr/>
        </p:nvSpPr>
        <p:spPr>
          <a:xfrm>
            <a:off x="4884530" y="5021860"/>
            <a:ext cx="3827929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fr-FR" sz="2000" baseline="30000" dirty="0">
                <a:solidFill>
                  <a:schemeClr val="accent6">
                    <a:lumMod val="75000"/>
                  </a:schemeClr>
                </a:solidFill>
              </a:rPr>
              <a:t>ve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Juste                                       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 la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- la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B01542D-F0A7-595C-9BBD-34C864AAD79F}"/>
              </a:ext>
            </a:extLst>
          </p:cNvPr>
          <p:cNvSpPr txBox="1">
            <a:spLocks/>
          </p:cNvSpPr>
          <p:nvPr/>
        </p:nvSpPr>
        <p:spPr>
          <a:xfrm>
            <a:off x="4884531" y="5913717"/>
            <a:ext cx="3827928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Aucun changement                           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2000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Octave Juste</a:t>
            </a:r>
            <a:endParaRPr lang="fr-FR" sz="2000" u="sng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27935992-AA98-BD6D-2984-542F208070EB}"/>
              </a:ext>
            </a:extLst>
          </p:cNvPr>
          <p:cNvSpPr txBox="1">
            <a:spLocks/>
          </p:cNvSpPr>
          <p:nvPr/>
        </p:nvSpPr>
        <p:spPr>
          <a:xfrm>
            <a:off x="837811" y="2776745"/>
            <a:ext cx="7874261" cy="1181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2A63A61-7C4C-2FFE-F89E-99CFEAD68A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4307" y="2882057"/>
            <a:ext cx="7162875" cy="964946"/>
          </a:xfrm>
          <a:prstGeom prst="rect">
            <a:avLst/>
          </a:prstGeom>
        </p:spPr>
      </p:pic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FE300A52-A8D7-C159-7B54-710A006DAEAB}"/>
              </a:ext>
            </a:extLst>
          </p:cNvPr>
          <p:cNvSpPr txBox="1">
            <a:spLocks/>
          </p:cNvSpPr>
          <p:nvPr/>
        </p:nvSpPr>
        <p:spPr>
          <a:xfrm>
            <a:off x="9887282" y="1559234"/>
            <a:ext cx="1498397" cy="723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8</a:t>
            </a:r>
            <a:r>
              <a:rPr lang="fr-FR" sz="2200" i="1" baseline="30000" dirty="0">
                <a:solidFill>
                  <a:schemeClr val="bg1"/>
                </a:solidFill>
              </a:rPr>
              <a:t>ve</a:t>
            </a:r>
            <a:r>
              <a:rPr lang="fr-FR" sz="2200" i="1" dirty="0">
                <a:solidFill>
                  <a:schemeClr val="bg1"/>
                </a:solidFill>
              </a:rPr>
              <a:t> Juste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277D9B0-947A-96C4-F7A0-D6B14A64EE3D}"/>
              </a:ext>
            </a:extLst>
          </p:cNvPr>
          <p:cNvSpPr txBox="1">
            <a:spLocks/>
          </p:cNvSpPr>
          <p:nvPr/>
        </p:nvSpPr>
        <p:spPr>
          <a:xfrm>
            <a:off x="9126372" y="5913716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la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E7F28D8-6FC5-2CC2-678F-FBE69D1CB553}"/>
              </a:ext>
            </a:extLst>
          </p:cNvPr>
          <p:cNvSpPr txBox="1">
            <a:spLocks/>
          </p:cNvSpPr>
          <p:nvPr/>
        </p:nvSpPr>
        <p:spPr>
          <a:xfrm>
            <a:off x="9126371" y="1559234"/>
            <a:ext cx="585651" cy="719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accent6">
                    <a:lumMod val="75000"/>
                  </a:schemeClr>
                </a:solidFill>
              </a:rPr>
              <a:t>la</a:t>
            </a:r>
            <a:endParaRPr lang="fr-FR" sz="2200" i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71F7A1A-D417-67FD-FCBC-F6045BBB5AFC}"/>
              </a:ext>
            </a:extLst>
          </p:cNvPr>
          <p:cNvCxnSpPr/>
          <p:nvPr/>
        </p:nvCxnSpPr>
        <p:spPr>
          <a:xfrm>
            <a:off x="9419196" y="2361749"/>
            <a:ext cx="0" cy="340700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BCAB854D-967D-BAFE-2498-68E31A9923DB}"/>
              </a:ext>
            </a:extLst>
          </p:cNvPr>
          <p:cNvSpPr txBox="1">
            <a:spLocks/>
          </p:cNvSpPr>
          <p:nvPr/>
        </p:nvSpPr>
        <p:spPr>
          <a:xfrm>
            <a:off x="7213993" y="2955661"/>
            <a:ext cx="559808" cy="834018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08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9" grpId="0" animBg="1"/>
      <p:bldP spid="30" grpId="0" animBg="1"/>
      <p:bldP spid="34" grpId="0" animBg="1"/>
      <p:bldP spid="3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8D411D1-B3DA-96B1-5020-61D315F99927}"/>
              </a:ext>
            </a:extLst>
          </p:cNvPr>
          <p:cNvSpPr txBox="1">
            <a:spLocks/>
          </p:cNvSpPr>
          <p:nvPr/>
        </p:nvSpPr>
        <p:spPr>
          <a:xfrm>
            <a:off x="3523342" y="1406261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2, ténor - alto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Majeure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A1E688-5D11-8E38-283D-9A43E42E76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71999" y="1567888"/>
            <a:ext cx="2997200" cy="11988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850B107-34CA-E4FE-46AB-782AA65F143F}"/>
              </a:ext>
            </a:extLst>
          </p:cNvPr>
          <p:cNvSpPr txBox="1"/>
          <p:nvPr/>
        </p:nvSpPr>
        <p:spPr>
          <a:xfrm>
            <a:off x="12356757" y="6376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42E0397-4834-B836-D739-32C0CCEFD5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71999" y="1567888"/>
            <a:ext cx="2997200" cy="11988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1DF5D7-FB4D-B8F9-8CBD-5CBC2FCC16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71999" y="1567888"/>
            <a:ext cx="2997200" cy="11988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4DDBA4-2078-F16A-C685-70B3CE33549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571999" y="1567888"/>
            <a:ext cx="2997200" cy="1198880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6454A50-3815-2446-B362-7B12460C16FD}"/>
              </a:ext>
            </a:extLst>
          </p:cNvPr>
          <p:cNvSpPr txBox="1">
            <a:spLocks/>
          </p:cNvSpPr>
          <p:nvPr/>
        </p:nvSpPr>
        <p:spPr>
          <a:xfrm>
            <a:off x="833117" y="3639202"/>
            <a:ext cx="10526283" cy="2063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mineure : 0,5 ton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Majeure : 1 ton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mineure : 1,5 tons</a:t>
            </a:r>
          </a:p>
          <a:p>
            <a:pPr marL="0" indent="0" algn="ctr">
              <a:buNone/>
            </a:pP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Tierce Majeure : 2 tons</a:t>
            </a:r>
            <a:endParaRPr lang="fr-F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4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CA59E-01C1-AAD6-DC99-D3F46FD8A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2DEF2AD-6BF0-CDB1-EB94-D3C708557D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7D472851-F14E-E857-7756-380CBBEF9389}"/>
              </a:ext>
            </a:extLst>
          </p:cNvPr>
          <p:cNvSpPr txBox="1">
            <a:spLocks/>
          </p:cNvSpPr>
          <p:nvPr/>
        </p:nvSpPr>
        <p:spPr>
          <a:xfrm>
            <a:off x="3523342" y="1406261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01D2ED-2FE5-E40A-C23E-12DF2353C12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Mesure 3, basse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B866B20A-667D-35AF-0415-F6A0D301D7F0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mineure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E569130A-E421-557D-B05D-53E8403A693F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E22F76D-EE82-E11A-6054-BE4BE125B1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71999" y="1567888"/>
            <a:ext cx="2997200" cy="11988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27B970C-59A3-C17D-C194-2170CDBB620F}"/>
              </a:ext>
            </a:extLst>
          </p:cNvPr>
          <p:cNvSpPr txBox="1"/>
          <p:nvPr/>
        </p:nvSpPr>
        <p:spPr>
          <a:xfrm>
            <a:off x="12356757" y="6376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F73C7C2-F482-F624-3169-8C4FC18421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71999" y="1567888"/>
            <a:ext cx="2997200" cy="11988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414779B-FB1A-F4C6-71C0-F7AC9BD5970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71999" y="1567888"/>
            <a:ext cx="2997200" cy="1198880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7757DD5-5174-AEB1-E922-0FA5B63E775E}"/>
              </a:ext>
            </a:extLst>
          </p:cNvPr>
          <p:cNvSpPr txBox="1">
            <a:spLocks/>
          </p:cNvSpPr>
          <p:nvPr/>
        </p:nvSpPr>
        <p:spPr>
          <a:xfrm>
            <a:off x="833117" y="3639202"/>
            <a:ext cx="10526283" cy="2063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Seconde mineure : 0,5 ton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Majeure : 1 ton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mineure : 1,5 tons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Majeure : 2 tons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798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A7EBF-ACDA-23E9-075F-C7FFACE7A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0C7A76-6222-713C-048E-58BCB35E4C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D4F3E10-CF9A-5D2C-8F83-AE9364ADDD70}"/>
              </a:ext>
            </a:extLst>
          </p:cNvPr>
          <p:cNvSpPr txBox="1">
            <a:spLocks/>
          </p:cNvSpPr>
          <p:nvPr/>
        </p:nvSpPr>
        <p:spPr>
          <a:xfrm>
            <a:off x="3523342" y="1406261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DD41AC-886A-08CC-D82A-75532B8B7EB6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8, ténor - alto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738C8F4-71CF-B0E0-0F8A-6D118D2C580B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mineure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4C36153-C312-A83E-50DA-3B6191D71743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91C36EA-77DF-70E9-C499-E098CB369E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71999" y="1567888"/>
            <a:ext cx="2997200" cy="11988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42FEE30-EECD-5C41-E468-DAF902AFC637}"/>
              </a:ext>
            </a:extLst>
          </p:cNvPr>
          <p:cNvSpPr txBox="1"/>
          <p:nvPr/>
        </p:nvSpPr>
        <p:spPr>
          <a:xfrm>
            <a:off x="12356757" y="6376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14D2DF2-FA6E-AA28-6531-170D793136A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71999" y="1567888"/>
            <a:ext cx="2997200" cy="11988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3147E9B-2595-805D-7566-8F0C7AB0D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71999" y="1567888"/>
            <a:ext cx="2997200" cy="11988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4566F7-7F6F-A0D5-3564-48211488391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571999" y="1567888"/>
            <a:ext cx="2997200" cy="1198880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C0EE2A5-FBC8-5600-421F-FA71BBA8FD2D}"/>
              </a:ext>
            </a:extLst>
          </p:cNvPr>
          <p:cNvSpPr txBox="1">
            <a:spLocks/>
          </p:cNvSpPr>
          <p:nvPr/>
        </p:nvSpPr>
        <p:spPr>
          <a:xfrm>
            <a:off x="833117" y="3639202"/>
            <a:ext cx="10526283" cy="2063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mineure : 0,5 ton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Majeure : 1 ton</a:t>
            </a:r>
          </a:p>
          <a:p>
            <a:pPr marL="0" indent="0" algn="ctr">
              <a:buNone/>
            </a:pP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Tierce mineure : 1,5 tons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Majeure : 2 tons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38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C240C-D620-68C5-841A-B9C3BDB24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6C7FBF4-C796-51B1-E263-1C01041FB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0D7249DF-9D86-20E2-85EB-3D4C5CC78863}"/>
              </a:ext>
            </a:extLst>
          </p:cNvPr>
          <p:cNvSpPr txBox="1">
            <a:spLocks/>
          </p:cNvSpPr>
          <p:nvPr/>
        </p:nvSpPr>
        <p:spPr>
          <a:xfrm>
            <a:off x="3523342" y="1406261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EB5E9E-1C69-DAEA-DE37-575FEAC09B5C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12, basse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0E54956-8E8C-7391-58A8-9A2696DCDB01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mineure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93A4661-94F2-9B79-B886-CA1F7E7C7F79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69959A3-62FA-1352-5422-2E78368C3B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71999" y="1567888"/>
            <a:ext cx="2997200" cy="11988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A2EE4F9-7EC8-D9B6-174D-865491E575F2}"/>
              </a:ext>
            </a:extLst>
          </p:cNvPr>
          <p:cNvSpPr txBox="1"/>
          <p:nvPr/>
        </p:nvSpPr>
        <p:spPr>
          <a:xfrm>
            <a:off x="12356757" y="6376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CB74BFC-3D49-3C2D-CED2-6A2892AA22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71999" y="1567888"/>
            <a:ext cx="2997200" cy="1198880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F2D08F4-537A-2FDC-0E56-746DA0A29B8F}"/>
              </a:ext>
            </a:extLst>
          </p:cNvPr>
          <p:cNvSpPr txBox="1">
            <a:spLocks/>
          </p:cNvSpPr>
          <p:nvPr/>
        </p:nvSpPr>
        <p:spPr>
          <a:xfrm>
            <a:off x="833117" y="3639202"/>
            <a:ext cx="10526283" cy="2063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Seconde mineure : 0,5 ton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Majeure : 1 ton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mineure : 1,5 ton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Majeure : 2 tons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596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6" y="272039"/>
            <a:ext cx="5094000" cy="42124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Quelle époque fait-il partie ?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6DCD5192-8403-432D-A7F0-56B28DBCF760}"/>
              </a:ext>
            </a:extLst>
          </p:cNvPr>
          <p:cNvSpPr txBox="1">
            <a:spLocks/>
          </p:cNvSpPr>
          <p:nvPr/>
        </p:nvSpPr>
        <p:spPr>
          <a:xfrm>
            <a:off x="6264884" y="272039"/>
            <a:ext cx="5094515" cy="4212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0070C0"/>
                </a:solidFill>
              </a:rPr>
              <a:t>Baroque</a:t>
            </a:r>
            <a:endParaRPr lang="fr-FR" sz="2000" u="sng" dirty="0">
              <a:solidFill>
                <a:srgbClr val="0070C0"/>
              </a:solidFill>
            </a:endParaRPr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FADA48E3-73CE-B629-9ECC-8187A7B4B7F8}"/>
              </a:ext>
            </a:extLst>
          </p:cNvPr>
          <p:cNvSpPr txBox="1">
            <a:spLocks/>
          </p:cNvSpPr>
          <p:nvPr/>
        </p:nvSpPr>
        <p:spPr>
          <a:xfrm>
            <a:off x="833117" y="884852"/>
            <a:ext cx="5094000" cy="42124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Quel est son prénom ?</a:t>
            </a: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439467DB-1FAA-E1CA-71D3-F87D7C4C72F1}"/>
              </a:ext>
            </a:extLst>
          </p:cNvPr>
          <p:cNvSpPr txBox="1">
            <a:spLocks/>
          </p:cNvSpPr>
          <p:nvPr/>
        </p:nvSpPr>
        <p:spPr>
          <a:xfrm>
            <a:off x="6264885" y="885487"/>
            <a:ext cx="5094515" cy="4212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0070C0"/>
                </a:solidFill>
              </a:rPr>
              <a:t>Jean-Sébastien</a:t>
            </a:r>
            <a:endParaRPr lang="fr-FR" sz="2000" u="sng" dirty="0">
              <a:solidFill>
                <a:srgbClr val="0070C0"/>
              </a:solidFill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FCAED31-B467-8F2B-9EC6-A13A1C947BBC}"/>
              </a:ext>
            </a:extLst>
          </p:cNvPr>
          <p:cNvSpPr txBox="1">
            <a:spLocks/>
          </p:cNvSpPr>
          <p:nvPr/>
        </p:nvSpPr>
        <p:spPr>
          <a:xfrm>
            <a:off x="833117" y="1497665"/>
            <a:ext cx="5094000" cy="42124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Date de naissance et de mort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9950A87-18C6-784F-CAD9-FCBBA292CE93}"/>
              </a:ext>
            </a:extLst>
          </p:cNvPr>
          <p:cNvSpPr txBox="1">
            <a:spLocks/>
          </p:cNvSpPr>
          <p:nvPr/>
        </p:nvSpPr>
        <p:spPr>
          <a:xfrm>
            <a:off x="6264885" y="1498935"/>
            <a:ext cx="5094515" cy="4212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0070C0"/>
                </a:solidFill>
              </a:rPr>
              <a:t>1685-1750</a:t>
            </a:r>
            <a:endParaRPr lang="fr-FR" sz="2000" u="sng" dirty="0">
              <a:solidFill>
                <a:srgbClr val="0070C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838F89F-C928-FCBC-137B-B6D3B214AEAA}"/>
              </a:ext>
            </a:extLst>
          </p:cNvPr>
          <p:cNvSpPr txBox="1">
            <a:spLocks/>
          </p:cNvSpPr>
          <p:nvPr/>
        </p:nvSpPr>
        <p:spPr>
          <a:xfrm>
            <a:off x="833117" y="2110478"/>
            <a:ext cx="5094000" cy="42124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De quelle nationalité est-il ?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D491CC8-1844-83D2-2BF5-BEAEF2AD0B72}"/>
              </a:ext>
            </a:extLst>
          </p:cNvPr>
          <p:cNvSpPr txBox="1">
            <a:spLocks/>
          </p:cNvSpPr>
          <p:nvPr/>
        </p:nvSpPr>
        <p:spPr>
          <a:xfrm>
            <a:off x="6264885" y="2112383"/>
            <a:ext cx="5094515" cy="4212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0070C0"/>
                </a:solidFill>
              </a:rPr>
              <a:t>Allemand</a:t>
            </a:r>
            <a:endParaRPr lang="fr-FR" sz="2000" u="sng" dirty="0">
              <a:solidFill>
                <a:srgbClr val="0070C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CBD7CE9-F268-E4B3-ADA4-5529407A3FAE}"/>
              </a:ext>
            </a:extLst>
          </p:cNvPr>
          <p:cNvSpPr txBox="1">
            <a:spLocks/>
          </p:cNvSpPr>
          <p:nvPr/>
        </p:nvSpPr>
        <p:spPr>
          <a:xfrm>
            <a:off x="833117" y="2723291"/>
            <a:ext cx="5094000" cy="42124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Quel genre est cette œuvre ?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549C155-DCB2-3EFB-2A31-18D326D17CE6}"/>
              </a:ext>
            </a:extLst>
          </p:cNvPr>
          <p:cNvSpPr txBox="1">
            <a:spLocks/>
          </p:cNvSpPr>
          <p:nvPr/>
        </p:nvSpPr>
        <p:spPr>
          <a:xfrm>
            <a:off x="6264885" y="2725831"/>
            <a:ext cx="5094515" cy="4212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0070C0"/>
                </a:solidFill>
              </a:rPr>
              <a:t>Choral</a:t>
            </a:r>
            <a:endParaRPr lang="fr-FR" sz="2000" u="sng" dirty="0">
              <a:solidFill>
                <a:srgbClr val="0070C0"/>
              </a:solidFill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00F0FC9E-7668-11F0-76E5-D7FADF59AAFD}"/>
              </a:ext>
            </a:extLst>
          </p:cNvPr>
          <p:cNvSpPr txBox="1">
            <a:spLocks/>
          </p:cNvSpPr>
          <p:nvPr/>
        </p:nvSpPr>
        <p:spPr>
          <a:xfrm>
            <a:off x="833116" y="3336104"/>
            <a:ext cx="5094000" cy="141458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Donne la définition de ce genre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5399E18F-0EAE-29ED-743A-7DB291227B02}"/>
              </a:ext>
            </a:extLst>
          </p:cNvPr>
          <p:cNvSpPr txBox="1">
            <a:spLocks/>
          </p:cNvSpPr>
          <p:nvPr/>
        </p:nvSpPr>
        <p:spPr>
          <a:xfrm>
            <a:off x="6264885" y="3339279"/>
            <a:ext cx="5094515" cy="14145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0070C0"/>
                </a:solidFill>
              </a:rPr>
              <a:t>Genre musical liturgique, </a:t>
            </a:r>
            <a:r>
              <a:rPr lang="fr-FR" sz="2000" dirty="0" err="1">
                <a:solidFill>
                  <a:srgbClr val="0070C0"/>
                </a:solidFill>
              </a:rPr>
              <a:t>crée</a:t>
            </a:r>
            <a:r>
              <a:rPr lang="fr-FR" sz="2000" dirty="0">
                <a:solidFill>
                  <a:srgbClr val="0070C0"/>
                </a:solidFill>
              </a:rPr>
              <a:t>́ au XVI</a:t>
            </a:r>
            <a:r>
              <a:rPr lang="fr-FR" sz="2000" baseline="30000" dirty="0">
                <a:solidFill>
                  <a:srgbClr val="0070C0"/>
                </a:solidFill>
              </a:rPr>
              <a:t>e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siècle</a:t>
            </a:r>
            <a:r>
              <a:rPr lang="fr-FR" sz="2000" dirty="0">
                <a:solidFill>
                  <a:srgbClr val="0070C0"/>
                </a:solidFill>
              </a:rPr>
              <a:t> dans le cadre de la </a:t>
            </a:r>
            <a:r>
              <a:rPr lang="fr-FR" sz="2000" dirty="0" err="1">
                <a:solidFill>
                  <a:srgbClr val="0070C0"/>
                </a:solidFill>
              </a:rPr>
              <a:t>réforme</a:t>
            </a:r>
            <a:r>
              <a:rPr lang="fr-FR" sz="2000" dirty="0">
                <a:solidFill>
                  <a:srgbClr val="0070C0"/>
                </a:solidFill>
              </a:rPr>
              <a:t> protestante </a:t>
            </a:r>
            <a:r>
              <a:rPr lang="fr-FR" sz="2000" dirty="0" err="1">
                <a:solidFill>
                  <a:srgbClr val="0070C0"/>
                </a:solidFill>
              </a:rPr>
              <a:t>luthérienne</a:t>
            </a:r>
            <a:r>
              <a:rPr lang="fr-FR" sz="2000" dirty="0">
                <a:solidFill>
                  <a:srgbClr val="0070C0"/>
                </a:solidFill>
              </a:rPr>
              <a:t>, pour </a:t>
            </a:r>
            <a:r>
              <a:rPr lang="fr-FR" sz="2000" dirty="0" err="1">
                <a:solidFill>
                  <a:srgbClr val="0070C0"/>
                </a:solidFill>
              </a:rPr>
              <a:t>être</a:t>
            </a:r>
            <a:r>
              <a:rPr lang="fr-FR" sz="2000" dirty="0">
                <a:solidFill>
                  <a:srgbClr val="0070C0"/>
                </a:solidFill>
              </a:rPr>
              <a:t> chanté en </a:t>
            </a:r>
            <a:r>
              <a:rPr lang="fr-FR" sz="2000" dirty="0" err="1">
                <a:solidFill>
                  <a:srgbClr val="0070C0"/>
                </a:solidFill>
              </a:rPr>
              <a:t>choeur</a:t>
            </a:r>
            <a:r>
              <a:rPr lang="fr-FR" sz="2000" dirty="0">
                <a:solidFill>
                  <a:srgbClr val="0070C0"/>
                </a:solidFill>
              </a:rPr>
              <a:t> par les </a:t>
            </a:r>
            <a:r>
              <a:rPr lang="fr-FR" sz="2000" dirty="0" err="1">
                <a:solidFill>
                  <a:srgbClr val="0070C0"/>
                </a:solidFill>
              </a:rPr>
              <a:t>fidèles</a:t>
            </a:r>
            <a:r>
              <a:rPr lang="fr-FR" sz="2000" dirty="0">
                <a:solidFill>
                  <a:srgbClr val="0070C0"/>
                </a:solidFill>
              </a:rPr>
              <a:t> pendant le culte. Il se veut simple afin d’</a:t>
            </a:r>
            <a:r>
              <a:rPr lang="fr-FR" sz="2000" dirty="0" err="1">
                <a:solidFill>
                  <a:srgbClr val="0070C0"/>
                </a:solidFill>
              </a:rPr>
              <a:t>être</a:t>
            </a:r>
            <a:r>
              <a:rPr lang="fr-FR" sz="2000" dirty="0">
                <a:solidFill>
                  <a:srgbClr val="0070C0"/>
                </a:solidFill>
              </a:rPr>
              <a:t> retenu par les </a:t>
            </a:r>
            <a:r>
              <a:rPr lang="fr-FR" sz="2000" dirty="0" err="1">
                <a:solidFill>
                  <a:srgbClr val="0070C0"/>
                </a:solidFill>
              </a:rPr>
              <a:t>fidèles</a:t>
            </a:r>
            <a:r>
              <a:rPr lang="fr-FR" sz="2000" dirty="0">
                <a:solidFill>
                  <a:srgbClr val="0070C0"/>
                </a:solidFill>
              </a:rPr>
              <a:t>.</a:t>
            </a:r>
            <a:endParaRPr lang="fr-FR" sz="2000" u="sng" dirty="0">
              <a:solidFill>
                <a:srgbClr val="0070C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ACE91AF-C6CA-0B01-FD7C-46DBA65921A9}"/>
              </a:ext>
            </a:extLst>
          </p:cNvPr>
          <p:cNvSpPr txBox="1">
            <a:spLocks/>
          </p:cNvSpPr>
          <p:nvPr/>
        </p:nvSpPr>
        <p:spPr>
          <a:xfrm>
            <a:off x="833633" y="5555065"/>
            <a:ext cx="5094000" cy="96728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Œuvres célèbres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4E8DF82-0760-A4F2-3DB3-844453409C81}"/>
              </a:ext>
            </a:extLst>
          </p:cNvPr>
          <p:cNvSpPr txBox="1">
            <a:spLocks/>
          </p:cNvSpPr>
          <p:nvPr/>
        </p:nvSpPr>
        <p:spPr>
          <a:xfrm>
            <a:off x="833116" y="4942250"/>
            <a:ext cx="5094000" cy="421247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000" dirty="0">
                <a:solidFill>
                  <a:schemeClr val="bg1"/>
                </a:solidFill>
              </a:rPr>
              <a:t>Unique genre que BACH ne composa pas ?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AB59635-4EA1-BA23-521A-069F40C55DBD}"/>
              </a:ext>
            </a:extLst>
          </p:cNvPr>
          <p:cNvSpPr txBox="1">
            <a:spLocks/>
          </p:cNvSpPr>
          <p:nvPr/>
        </p:nvSpPr>
        <p:spPr>
          <a:xfrm>
            <a:off x="6264884" y="4946061"/>
            <a:ext cx="5094515" cy="4212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0070C0"/>
                </a:solidFill>
              </a:rPr>
              <a:t>Opéra</a:t>
            </a:r>
            <a:endParaRPr lang="fr-FR" sz="2000" u="sng" dirty="0">
              <a:solidFill>
                <a:srgbClr val="0070C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6977403-EA8F-C99F-839F-60369E12140A}"/>
              </a:ext>
            </a:extLst>
          </p:cNvPr>
          <p:cNvSpPr txBox="1">
            <a:spLocks/>
          </p:cNvSpPr>
          <p:nvPr/>
        </p:nvSpPr>
        <p:spPr>
          <a:xfrm>
            <a:off x="6264884" y="5559508"/>
            <a:ext cx="5094515" cy="9672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rgbClr val="0070C0"/>
                </a:solidFill>
              </a:rPr>
              <a:t>Toccata et fugue en ré mineur, Messe en Si mineur, le clavier bien tempéré, les suites orchestrales, concerti brandebourgeois…</a:t>
            </a:r>
            <a:endParaRPr lang="fr-FR" sz="2000" u="sng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454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6" grpId="0" animBg="1"/>
      <p:bldP spid="8" grpId="0" animBg="1"/>
      <p:bldP spid="10" grpId="0" animBg="1"/>
      <p:bldP spid="17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EC520E2-7B79-30F1-7D5C-077C3ECC18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F5B49EA1-30B9-C7A2-B2F3-58D602B9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90AB3CA9-73A7-8C32-65E0-6CD1C335B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4891"/>
            <a:ext cx="10515600" cy="144545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2000" dirty="0">
                <a:solidFill>
                  <a:srgbClr val="002060"/>
                </a:solidFill>
              </a:rPr>
              <a:t>Mineure </a:t>
            </a:r>
          </a:p>
          <a:p>
            <a:pPr marL="0" indent="0">
              <a:buNone/>
            </a:pPr>
            <a:r>
              <a:rPr lang="fr-FR" sz="2000" dirty="0">
                <a:solidFill>
                  <a:srgbClr val="002060"/>
                </a:solidFill>
              </a:rPr>
              <a:t>harmonique</a:t>
            </a:r>
            <a:endParaRPr lang="fr-FR" sz="2000" baseline="30000" dirty="0">
              <a:solidFill>
                <a:srgbClr val="002060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FC50E3CD-86CC-9C3C-A114-1BA9D33AE6BC}"/>
              </a:ext>
            </a:extLst>
          </p:cNvPr>
          <p:cNvSpPr txBox="1">
            <a:spLocks/>
          </p:cNvSpPr>
          <p:nvPr/>
        </p:nvSpPr>
        <p:spPr>
          <a:xfrm>
            <a:off x="838200" y="3524544"/>
            <a:ext cx="10515600" cy="1445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Mineure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mélodique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ascendante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DB627159-6854-CB3F-5455-E34A04C7CCFB}"/>
              </a:ext>
            </a:extLst>
          </p:cNvPr>
          <p:cNvSpPr txBox="1">
            <a:spLocks/>
          </p:cNvSpPr>
          <p:nvPr/>
        </p:nvSpPr>
        <p:spPr>
          <a:xfrm>
            <a:off x="838200" y="5164197"/>
            <a:ext cx="10515600" cy="1445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Mineure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mélodique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000" dirty="0">
                <a:solidFill>
                  <a:srgbClr val="002060"/>
                </a:solidFill>
              </a:rPr>
              <a:t>descendante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75B2913B-7336-8D1B-A936-131CBB765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200" y="1991666"/>
            <a:ext cx="7975600" cy="12319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4B156DC0-2E7F-D53E-1DBB-992A2B74E8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200" y="5270972"/>
            <a:ext cx="7975600" cy="12319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35468F0-2B80-EFE0-EA76-0D9774009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0200" y="3631319"/>
            <a:ext cx="7975600" cy="12319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FD24DB9D-1FF1-7516-FF3F-710127EF50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8200" y="411956"/>
            <a:ext cx="7975600" cy="123190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A8A1B5D2-699B-41CC-7599-A464991A2B6C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</p:spTree>
    <p:extLst>
      <p:ext uri="{BB962C8B-B14F-4D97-AF65-F5344CB8AC3E}">
        <p14:creationId xmlns:p14="http://schemas.microsoft.com/office/powerpoint/2010/main" val="112945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6058889-0C33-D317-D142-12EC76029A2D}"/>
              </a:ext>
            </a:extLst>
          </p:cNvPr>
          <p:cNvSpPr txBox="1">
            <a:spLocks/>
          </p:cNvSpPr>
          <p:nvPr/>
        </p:nvSpPr>
        <p:spPr>
          <a:xfrm>
            <a:off x="833117" y="501533"/>
            <a:ext cx="5094000" cy="127767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</a:rPr>
              <a:t>Sur quelle </a:t>
            </a:r>
            <a:r>
              <a:rPr lang="en-US" sz="2200" dirty="0" err="1">
                <a:solidFill>
                  <a:schemeClr val="bg1"/>
                </a:solidFill>
              </a:rPr>
              <a:t>gamme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mineure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débute</a:t>
            </a:r>
            <a:r>
              <a:rPr lang="en-US" sz="2200" dirty="0">
                <a:solidFill>
                  <a:schemeClr val="bg1"/>
                </a:solidFill>
              </a:rPr>
              <a:t> la </a:t>
            </a:r>
            <a:r>
              <a:rPr lang="en-US" sz="2200" dirty="0" err="1">
                <a:solidFill>
                  <a:schemeClr val="bg1"/>
                </a:solidFill>
              </a:rPr>
              <a:t>ligne</a:t>
            </a:r>
            <a:r>
              <a:rPr lang="en-US" sz="2200" dirty="0">
                <a:solidFill>
                  <a:schemeClr val="bg1"/>
                </a:solidFill>
              </a:rPr>
              <a:t> de </a:t>
            </a:r>
            <a:r>
              <a:rPr lang="en-US" sz="2200" dirty="0" err="1">
                <a:solidFill>
                  <a:schemeClr val="bg1"/>
                </a:solidFill>
              </a:rPr>
              <a:t>basse</a:t>
            </a:r>
            <a:r>
              <a:rPr lang="en-US" sz="2200" dirty="0">
                <a:solidFill>
                  <a:schemeClr val="bg1"/>
                </a:solidFill>
              </a:rPr>
              <a:t> du début ?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D3B81EA1-5268-4CBA-FB4E-9560EE0C378D}"/>
              </a:ext>
            </a:extLst>
          </p:cNvPr>
          <p:cNvSpPr txBox="1">
            <a:spLocks/>
          </p:cNvSpPr>
          <p:nvPr/>
        </p:nvSpPr>
        <p:spPr>
          <a:xfrm>
            <a:off x="6264368" y="501534"/>
            <a:ext cx="5094515" cy="12776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Gamme mineure mélodique descendante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62870FF1-515C-B43E-C144-6AE14B56DBFF}"/>
              </a:ext>
            </a:extLst>
          </p:cNvPr>
          <p:cNvSpPr txBox="1">
            <a:spLocks/>
          </p:cNvSpPr>
          <p:nvPr/>
        </p:nvSpPr>
        <p:spPr>
          <a:xfrm>
            <a:off x="833117" y="2698975"/>
            <a:ext cx="5094000" cy="1277678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chemeClr val="bg1"/>
                </a:solidFill>
              </a:rPr>
              <a:t>Quelle </a:t>
            </a:r>
            <a:r>
              <a:rPr lang="en-US" sz="2200" dirty="0" err="1">
                <a:solidFill>
                  <a:schemeClr val="bg1"/>
                </a:solidFill>
              </a:rPr>
              <a:t>est</a:t>
            </a:r>
            <a:r>
              <a:rPr lang="en-US" sz="2200" dirty="0">
                <a:solidFill>
                  <a:schemeClr val="bg1"/>
                </a:solidFill>
              </a:rPr>
              <a:t> la </a:t>
            </a:r>
            <a:r>
              <a:rPr lang="en-US" sz="2200" dirty="0" err="1">
                <a:solidFill>
                  <a:schemeClr val="bg1"/>
                </a:solidFill>
              </a:rPr>
              <a:t>tonalité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homonyme</a:t>
            </a:r>
            <a:r>
              <a:rPr lang="en-US" sz="2200" dirty="0">
                <a:solidFill>
                  <a:schemeClr val="bg1"/>
                </a:solidFill>
              </a:rPr>
              <a:t> du morceau ?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61AEAA1A-F017-8629-95FC-CA1DDBA88185}"/>
              </a:ext>
            </a:extLst>
          </p:cNvPr>
          <p:cNvSpPr txBox="1">
            <a:spLocks/>
          </p:cNvSpPr>
          <p:nvPr/>
        </p:nvSpPr>
        <p:spPr>
          <a:xfrm>
            <a:off x="6264368" y="4205638"/>
            <a:ext cx="5094515" cy="17845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Tonalité passant du Majeur au mineur (ou inversement) gardant le même premier degré. 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rgbClr val="C00000"/>
                </a:solidFill>
              </a:rPr>
              <a:t>Par conséquent : changement d’armure</a:t>
            </a:r>
            <a:endParaRPr lang="fr-FR" sz="2200" u="sng" dirty="0">
              <a:solidFill>
                <a:srgbClr val="C0000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FD2DCEC-12AB-26AE-67E9-D5F35BE78988}"/>
              </a:ext>
            </a:extLst>
          </p:cNvPr>
          <p:cNvSpPr txBox="1">
            <a:spLocks/>
          </p:cNvSpPr>
          <p:nvPr/>
        </p:nvSpPr>
        <p:spPr>
          <a:xfrm>
            <a:off x="6264368" y="2698976"/>
            <a:ext cx="5094515" cy="12776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Mi Majeur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AFBA5FFB-13CE-1930-C47B-456CA28563CA}"/>
              </a:ext>
            </a:extLst>
          </p:cNvPr>
          <p:cNvSpPr txBox="1">
            <a:spLocks/>
          </p:cNvSpPr>
          <p:nvPr/>
        </p:nvSpPr>
        <p:spPr>
          <a:xfrm>
            <a:off x="833117" y="4205638"/>
            <a:ext cx="5094000" cy="178453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Définition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171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A21DF55B-E696-1E53-0D1C-0CF11732CF33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332687BD-6CD6-6F21-496E-D2B9917DD3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99CD691-6535-E167-8D86-298C3CBCF019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2024</a:t>
              </a:r>
            </a:p>
          </p:txBody>
        </p:sp>
      </p:grpSp>
      <p:sp>
        <p:nvSpPr>
          <p:cNvPr id="25" name="Titre 1">
            <a:extLst>
              <a:ext uri="{FF2B5EF4-FFF2-40B4-BE49-F238E27FC236}">
                <a16:creationId xmlns:a16="http://schemas.microsoft.com/office/drawing/2014/main" id="{F5B49EA1-30B9-C7A2-B2F3-58D602B9C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fr-FR" dirty="0"/>
              <a:t>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A8A1B5D2-699B-41CC-7599-A464991A2B6C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EE51B99-FF31-5037-6D08-A5F146AA5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58350"/>
            <a:ext cx="7975600" cy="1231900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E8C5D3D-2E13-71D2-EA2F-2E7CCA666179}"/>
              </a:ext>
            </a:extLst>
          </p:cNvPr>
          <p:cNvSpPr txBox="1">
            <a:spLocks/>
          </p:cNvSpPr>
          <p:nvPr/>
        </p:nvSpPr>
        <p:spPr>
          <a:xfrm>
            <a:off x="303413" y="2746304"/>
            <a:ext cx="1348333" cy="83401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I</a:t>
            </a:r>
            <a:endParaRPr lang="fr-FR" sz="2000" baseline="30000" dirty="0">
              <a:solidFill>
                <a:schemeClr val="bg1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3CFEAAC-DF9D-0F2E-D7B4-7D27EB4B2593}"/>
              </a:ext>
            </a:extLst>
          </p:cNvPr>
          <p:cNvSpPr txBox="1">
            <a:spLocks/>
          </p:cNvSpPr>
          <p:nvPr/>
        </p:nvSpPr>
        <p:spPr>
          <a:xfrm>
            <a:off x="1778503" y="2746304"/>
            <a:ext cx="1348333" cy="834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II</a:t>
            </a:r>
            <a:endParaRPr lang="fr-FR" sz="2000" baseline="30000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A3EEE9B-9A0D-92BB-E7EB-2DA46711AB4E}"/>
              </a:ext>
            </a:extLst>
          </p:cNvPr>
          <p:cNvSpPr txBox="1">
            <a:spLocks/>
          </p:cNvSpPr>
          <p:nvPr/>
        </p:nvSpPr>
        <p:spPr>
          <a:xfrm>
            <a:off x="3253593" y="2746304"/>
            <a:ext cx="1348333" cy="8340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III</a:t>
            </a:r>
            <a:endParaRPr lang="fr-FR" sz="2000" baseline="30000" dirty="0">
              <a:solidFill>
                <a:schemeClr val="bg1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966B08C-F04F-FCF3-F4E0-07C5730C073A}"/>
              </a:ext>
            </a:extLst>
          </p:cNvPr>
          <p:cNvSpPr txBox="1">
            <a:spLocks/>
          </p:cNvSpPr>
          <p:nvPr/>
        </p:nvSpPr>
        <p:spPr>
          <a:xfrm>
            <a:off x="4728683" y="2746304"/>
            <a:ext cx="1348333" cy="83401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IV</a:t>
            </a:r>
            <a:endParaRPr lang="fr-FR" sz="2000" baseline="30000" dirty="0">
              <a:solidFill>
                <a:schemeClr val="bg1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1FAD597-051D-C9D9-8E0E-31A61F7BC124}"/>
              </a:ext>
            </a:extLst>
          </p:cNvPr>
          <p:cNvSpPr txBox="1">
            <a:spLocks/>
          </p:cNvSpPr>
          <p:nvPr/>
        </p:nvSpPr>
        <p:spPr>
          <a:xfrm>
            <a:off x="6203773" y="2746304"/>
            <a:ext cx="1348333" cy="834016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V</a:t>
            </a:r>
            <a:endParaRPr lang="fr-FR" sz="2000" baseline="30000" dirty="0">
              <a:solidFill>
                <a:schemeClr val="bg1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93B8B18-6418-0E3F-E534-9114285ED4E1}"/>
              </a:ext>
            </a:extLst>
          </p:cNvPr>
          <p:cNvSpPr txBox="1">
            <a:spLocks/>
          </p:cNvSpPr>
          <p:nvPr/>
        </p:nvSpPr>
        <p:spPr>
          <a:xfrm>
            <a:off x="7678863" y="2746304"/>
            <a:ext cx="1348333" cy="834016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VI</a:t>
            </a:r>
            <a:endParaRPr lang="fr-FR" sz="2000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262B643-0BE3-FCAF-A74D-885B71A36D46}"/>
              </a:ext>
            </a:extLst>
          </p:cNvPr>
          <p:cNvSpPr txBox="1">
            <a:spLocks/>
          </p:cNvSpPr>
          <p:nvPr/>
        </p:nvSpPr>
        <p:spPr>
          <a:xfrm>
            <a:off x="9153953" y="2746304"/>
            <a:ext cx="1348333" cy="83401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VII</a:t>
            </a:r>
            <a:endParaRPr lang="fr-FR" sz="2000" baseline="30000" dirty="0">
              <a:solidFill>
                <a:schemeClr val="bg1"/>
              </a:solidFill>
            </a:endParaRP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9EFFDB0-7086-BEBA-7500-2BA4B69DC7FF}"/>
              </a:ext>
            </a:extLst>
          </p:cNvPr>
          <p:cNvSpPr txBox="1">
            <a:spLocks/>
          </p:cNvSpPr>
          <p:nvPr/>
        </p:nvSpPr>
        <p:spPr>
          <a:xfrm>
            <a:off x="10629045" y="2746304"/>
            <a:ext cx="1348333" cy="83401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>
                <a:solidFill>
                  <a:schemeClr val="bg1"/>
                </a:solidFill>
              </a:rPr>
              <a:t>VIII</a:t>
            </a:r>
            <a:endParaRPr lang="fr-FR" sz="2000" baseline="30000" dirty="0">
              <a:solidFill>
                <a:schemeClr val="bg1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60B1B463-62DF-B148-5EE5-CB0D3F7A2455}"/>
              </a:ext>
            </a:extLst>
          </p:cNvPr>
          <p:cNvSpPr txBox="1">
            <a:spLocks/>
          </p:cNvSpPr>
          <p:nvPr/>
        </p:nvSpPr>
        <p:spPr>
          <a:xfrm>
            <a:off x="303413" y="3580320"/>
            <a:ext cx="1348333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Tonique</a:t>
            </a:r>
            <a:endParaRPr lang="fr-FR" sz="2000" baseline="30000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ABC62885-741F-E5CD-C7EF-218D7402FE4F}"/>
              </a:ext>
            </a:extLst>
          </p:cNvPr>
          <p:cNvSpPr txBox="1">
            <a:spLocks/>
          </p:cNvSpPr>
          <p:nvPr/>
        </p:nvSpPr>
        <p:spPr>
          <a:xfrm>
            <a:off x="1778503" y="3580320"/>
            <a:ext cx="1348333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Sus-tonique</a:t>
            </a:r>
            <a:endParaRPr lang="fr-FR" sz="2000" baseline="30000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FB773C07-AA19-E485-12B6-93157BC9E218}"/>
              </a:ext>
            </a:extLst>
          </p:cNvPr>
          <p:cNvSpPr txBox="1">
            <a:spLocks/>
          </p:cNvSpPr>
          <p:nvPr/>
        </p:nvSpPr>
        <p:spPr>
          <a:xfrm>
            <a:off x="3253593" y="3580320"/>
            <a:ext cx="1348333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Médiante</a:t>
            </a:r>
            <a:endParaRPr lang="fr-FR" sz="2000" baseline="30000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691D400-BD2B-121A-9B66-FFFE876107C9}"/>
              </a:ext>
            </a:extLst>
          </p:cNvPr>
          <p:cNvSpPr txBox="1">
            <a:spLocks/>
          </p:cNvSpPr>
          <p:nvPr/>
        </p:nvSpPr>
        <p:spPr>
          <a:xfrm>
            <a:off x="4728683" y="3580320"/>
            <a:ext cx="1348333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Sous-dominante</a:t>
            </a:r>
            <a:endParaRPr lang="fr-FR" sz="2000" baseline="30000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27A6C5CD-1D01-BE5D-2695-9CFE6121B7E9}"/>
              </a:ext>
            </a:extLst>
          </p:cNvPr>
          <p:cNvSpPr txBox="1">
            <a:spLocks/>
          </p:cNvSpPr>
          <p:nvPr/>
        </p:nvSpPr>
        <p:spPr>
          <a:xfrm>
            <a:off x="6203773" y="3580320"/>
            <a:ext cx="1348333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Dominante</a:t>
            </a:r>
            <a:endParaRPr lang="fr-FR" sz="2000" baseline="30000" dirty="0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4C4EE9E8-CEAD-4A64-6A51-4A538820A938}"/>
              </a:ext>
            </a:extLst>
          </p:cNvPr>
          <p:cNvSpPr txBox="1">
            <a:spLocks/>
          </p:cNvSpPr>
          <p:nvPr/>
        </p:nvSpPr>
        <p:spPr>
          <a:xfrm>
            <a:off x="7678863" y="3580320"/>
            <a:ext cx="1348333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Sus-dominante</a:t>
            </a:r>
            <a:endParaRPr lang="fr-FR" sz="2000" baseline="30000" dirty="0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E4357BC1-CA69-87E6-71F3-4D58F5B5C718}"/>
              </a:ext>
            </a:extLst>
          </p:cNvPr>
          <p:cNvSpPr txBox="1">
            <a:spLocks/>
          </p:cNvSpPr>
          <p:nvPr/>
        </p:nvSpPr>
        <p:spPr>
          <a:xfrm>
            <a:off x="9153953" y="3580320"/>
            <a:ext cx="1348333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Sensible</a:t>
            </a:r>
            <a:endParaRPr lang="fr-FR" sz="2000" baseline="30000" dirty="0"/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8CD7B72C-3AF6-135B-63BA-E2514A1B33E7}"/>
              </a:ext>
            </a:extLst>
          </p:cNvPr>
          <p:cNvSpPr txBox="1">
            <a:spLocks/>
          </p:cNvSpPr>
          <p:nvPr/>
        </p:nvSpPr>
        <p:spPr>
          <a:xfrm>
            <a:off x="10629045" y="3580320"/>
            <a:ext cx="1348333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000" dirty="0"/>
              <a:t>Tonique</a:t>
            </a:r>
            <a:endParaRPr lang="fr-FR" sz="2000" baseline="30000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DDC641C-DA8A-FCC2-653C-1D612312A542}"/>
              </a:ext>
            </a:extLst>
          </p:cNvPr>
          <p:cNvSpPr txBox="1"/>
          <p:nvPr/>
        </p:nvSpPr>
        <p:spPr>
          <a:xfrm>
            <a:off x="2929409" y="1201674"/>
            <a:ext cx="5630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/>
              <a:t>T</a:t>
            </a:r>
            <a:r>
              <a:rPr lang="fr-FR" sz="2800" dirty="0"/>
              <a:t>			         D                   S</a:t>
            </a:r>
          </a:p>
        </p:txBody>
      </p:sp>
    </p:spTree>
    <p:extLst>
      <p:ext uri="{BB962C8B-B14F-4D97-AF65-F5344CB8AC3E}">
        <p14:creationId xmlns:p14="http://schemas.microsoft.com/office/powerpoint/2010/main" val="166338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408680" y="6611778"/>
              <a:ext cx="337464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2026</a:t>
              </a:r>
            </a:p>
          </p:txBody>
        </p:sp>
      </p:grp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B92E682-A93A-414C-74E3-FCD06D5C32E6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Complète le tableau des tons voisins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9638BD56-5032-5543-0380-43D3E90D2A59}"/>
              </a:ext>
            </a:extLst>
          </p:cNvPr>
          <p:cNvSpPr txBox="1">
            <a:spLocks/>
          </p:cNvSpPr>
          <p:nvPr/>
        </p:nvSpPr>
        <p:spPr>
          <a:xfrm>
            <a:off x="6280637" y="5616000"/>
            <a:ext cx="2407548" cy="8340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Ré </a:t>
            </a:r>
            <a:r>
              <a:rPr lang="fr-FR" sz="22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6F3D43F-3138-9927-6B9A-D454DF572B1B}"/>
              </a:ext>
            </a:extLst>
          </p:cNvPr>
          <p:cNvSpPr txBox="1">
            <a:spLocks/>
          </p:cNvSpPr>
          <p:nvPr/>
        </p:nvSpPr>
        <p:spPr>
          <a:xfrm>
            <a:off x="3503813" y="5616000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Sol </a:t>
            </a:r>
            <a:r>
              <a:rPr lang="fr-FR" sz="22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44E1799F-335B-1BD7-9399-9845AFD6A1B7}"/>
              </a:ext>
            </a:extLst>
          </p:cNvPr>
          <p:cNvSpPr txBox="1">
            <a:spLocks/>
          </p:cNvSpPr>
          <p:nvPr/>
        </p:nvSpPr>
        <p:spPr>
          <a:xfrm>
            <a:off x="3503813" y="4673647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7030A0"/>
                </a:solidFill>
              </a:rPr>
              <a:t>La mineur</a:t>
            </a:r>
            <a:endParaRPr lang="fr-FR" sz="2200" i="1" baseline="30000" dirty="0">
              <a:solidFill>
                <a:srgbClr val="7030A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F474994F-F452-AC5B-46A0-86414415910E}"/>
              </a:ext>
            </a:extLst>
          </p:cNvPr>
          <p:cNvSpPr txBox="1">
            <a:spLocks/>
          </p:cNvSpPr>
          <p:nvPr/>
        </p:nvSpPr>
        <p:spPr>
          <a:xfrm>
            <a:off x="9057462" y="5616000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La </a:t>
            </a:r>
            <a:r>
              <a:rPr lang="fr-FR" sz="22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30546C67-B7E3-3853-5C58-E0F06CA67E70}"/>
              </a:ext>
            </a:extLst>
          </p:cNvPr>
          <p:cNvSpPr txBox="1">
            <a:spLocks/>
          </p:cNvSpPr>
          <p:nvPr/>
        </p:nvSpPr>
        <p:spPr>
          <a:xfrm>
            <a:off x="9057462" y="4673647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7030A0"/>
                </a:solidFill>
              </a:rPr>
              <a:t>Si mineur</a:t>
            </a:r>
            <a:endParaRPr lang="fr-FR" sz="2200" i="1" baseline="30000" dirty="0">
              <a:solidFill>
                <a:srgbClr val="7030A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F326C464-8A39-B227-FE96-17515E302D1B}"/>
              </a:ext>
            </a:extLst>
          </p:cNvPr>
          <p:cNvSpPr txBox="1">
            <a:spLocks/>
          </p:cNvSpPr>
          <p:nvPr/>
        </p:nvSpPr>
        <p:spPr>
          <a:xfrm>
            <a:off x="6280637" y="4672799"/>
            <a:ext cx="2407548" cy="83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b="1" i="1" dirty="0">
                <a:solidFill>
                  <a:srgbClr val="7030A0"/>
                </a:solidFill>
              </a:rPr>
              <a:t>Mi mineur</a:t>
            </a:r>
            <a:endParaRPr lang="fr-FR" sz="2200" b="1" i="1" baseline="30000" dirty="0">
              <a:solidFill>
                <a:srgbClr val="7030A0"/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760BA024-2179-2F8D-AF07-F6A1E9449118}"/>
              </a:ext>
            </a:extLst>
          </p:cNvPr>
          <p:cNvSpPr txBox="1">
            <a:spLocks/>
          </p:cNvSpPr>
          <p:nvPr/>
        </p:nvSpPr>
        <p:spPr>
          <a:xfrm>
            <a:off x="3503813" y="3606466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C00000"/>
                </a:solidFill>
              </a:rPr>
              <a:t>Do Majeur</a:t>
            </a:r>
            <a:endParaRPr lang="fr-FR" sz="2200" i="1" baseline="30000" dirty="0">
              <a:solidFill>
                <a:srgbClr val="C00000"/>
              </a:solidFill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00DEBFE3-6395-E784-A30F-5AC8063C9948}"/>
              </a:ext>
            </a:extLst>
          </p:cNvPr>
          <p:cNvSpPr txBox="1">
            <a:spLocks/>
          </p:cNvSpPr>
          <p:nvPr/>
        </p:nvSpPr>
        <p:spPr>
          <a:xfrm>
            <a:off x="9057462" y="3606466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2060"/>
                </a:solidFill>
              </a:rPr>
              <a:t>Ré Majeur</a:t>
            </a:r>
            <a:endParaRPr lang="fr-FR" sz="2200" i="1" baseline="30000" dirty="0">
              <a:solidFill>
                <a:srgbClr val="002060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3AB19CD3-E89C-2752-8EA8-DE1B2D7B1D07}"/>
              </a:ext>
            </a:extLst>
          </p:cNvPr>
          <p:cNvSpPr txBox="1">
            <a:spLocks/>
          </p:cNvSpPr>
          <p:nvPr/>
        </p:nvSpPr>
        <p:spPr>
          <a:xfrm>
            <a:off x="6280637" y="3606466"/>
            <a:ext cx="2407548" cy="83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50"/>
                </a:solidFill>
              </a:rPr>
              <a:t>Sol Majeur</a:t>
            </a:r>
            <a:endParaRPr lang="fr-FR" sz="2200" i="1" baseline="30000" dirty="0">
              <a:solidFill>
                <a:srgbClr val="00B050"/>
              </a:solidFill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4FD3E8E3-B796-3205-415E-652C93919FFC}"/>
              </a:ext>
            </a:extLst>
          </p:cNvPr>
          <p:cNvSpPr txBox="1">
            <a:spLocks/>
          </p:cNvSpPr>
          <p:nvPr/>
        </p:nvSpPr>
        <p:spPr>
          <a:xfrm>
            <a:off x="3503813" y="2545578"/>
            <a:ext cx="2407548" cy="834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0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48B37F6A-26D9-4BB9-E795-AE15D3A68C6D}"/>
              </a:ext>
            </a:extLst>
          </p:cNvPr>
          <p:cNvSpPr txBox="1">
            <a:spLocks/>
          </p:cNvSpPr>
          <p:nvPr/>
        </p:nvSpPr>
        <p:spPr>
          <a:xfrm>
            <a:off x="9057462" y="2545200"/>
            <a:ext cx="2407548" cy="834016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2 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DE5476E-5B6B-8B08-7AC1-47FD3D3D633B}"/>
              </a:ext>
            </a:extLst>
          </p:cNvPr>
          <p:cNvSpPr txBox="1">
            <a:spLocks/>
          </p:cNvSpPr>
          <p:nvPr/>
        </p:nvSpPr>
        <p:spPr>
          <a:xfrm>
            <a:off x="6280637" y="2544394"/>
            <a:ext cx="2407548" cy="8352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1 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8637EBA3-7266-789F-A9D9-69AC7217D260}"/>
              </a:ext>
            </a:extLst>
          </p:cNvPr>
          <p:cNvSpPr txBox="1">
            <a:spLocks/>
          </p:cNvSpPr>
          <p:nvPr/>
        </p:nvSpPr>
        <p:spPr>
          <a:xfrm>
            <a:off x="726989" y="5616000"/>
            <a:ext cx="2407548" cy="83401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Note sensible du ton mineur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AB1915B-DA16-D523-3ACC-FA5C3EC0DA98}"/>
              </a:ext>
            </a:extLst>
          </p:cNvPr>
          <p:cNvSpPr txBox="1">
            <a:spLocks/>
          </p:cNvSpPr>
          <p:nvPr/>
        </p:nvSpPr>
        <p:spPr>
          <a:xfrm>
            <a:off x="726989" y="4672800"/>
            <a:ext cx="2407548" cy="83401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Tons mineurs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65174F85-E6FB-F1C2-C27A-987B2E7FF491}"/>
              </a:ext>
            </a:extLst>
          </p:cNvPr>
          <p:cNvSpPr txBox="1">
            <a:spLocks/>
          </p:cNvSpPr>
          <p:nvPr/>
        </p:nvSpPr>
        <p:spPr>
          <a:xfrm>
            <a:off x="726989" y="3606466"/>
            <a:ext cx="2407548" cy="83401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Tons Majeurs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3" name="Flèche courbée vers la gauche 32">
            <a:extLst>
              <a:ext uri="{FF2B5EF4-FFF2-40B4-BE49-F238E27FC236}">
                <a16:creationId xmlns:a16="http://schemas.microsoft.com/office/drawing/2014/main" id="{5A066915-5CA8-3A70-3AAD-962B1602478C}"/>
              </a:ext>
            </a:extLst>
          </p:cNvPr>
          <p:cNvSpPr/>
          <p:nvPr/>
        </p:nvSpPr>
        <p:spPr>
          <a:xfrm rot="5400000" flipH="1">
            <a:off x="5930950" y="1549326"/>
            <a:ext cx="330097" cy="1203775"/>
          </a:xfrm>
          <a:prstGeom prst="curvedLeftArrow">
            <a:avLst>
              <a:gd name="adj1" fmla="val 25000"/>
              <a:gd name="adj2" fmla="val 50000"/>
              <a:gd name="adj3" fmla="val 2805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4" name="Flèche courbée vers la gauche 33">
            <a:extLst>
              <a:ext uri="{FF2B5EF4-FFF2-40B4-BE49-F238E27FC236}">
                <a16:creationId xmlns:a16="http://schemas.microsoft.com/office/drawing/2014/main" id="{EF32BC28-2C2B-69C8-0FF8-1AA185155A20}"/>
              </a:ext>
            </a:extLst>
          </p:cNvPr>
          <p:cNvSpPr/>
          <p:nvPr/>
        </p:nvSpPr>
        <p:spPr>
          <a:xfrm rot="16200000">
            <a:off x="8701910" y="1566500"/>
            <a:ext cx="330097" cy="1203775"/>
          </a:xfrm>
          <a:prstGeom prst="curvedLeftArrow">
            <a:avLst>
              <a:gd name="adj1" fmla="val 25000"/>
              <a:gd name="adj2" fmla="val 50000"/>
              <a:gd name="adj3" fmla="val 2805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10963CF-9157-7A59-8DB4-15F305696D88}"/>
              </a:ext>
            </a:extLst>
          </p:cNvPr>
          <p:cNvSpPr txBox="1"/>
          <p:nvPr/>
        </p:nvSpPr>
        <p:spPr>
          <a:xfrm>
            <a:off x="5911361" y="1616833"/>
            <a:ext cx="37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-1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2018C9F-BC31-165F-196E-1F8A9D778238}"/>
              </a:ext>
            </a:extLst>
          </p:cNvPr>
          <p:cNvSpPr txBox="1"/>
          <p:nvPr/>
        </p:nvSpPr>
        <p:spPr>
          <a:xfrm>
            <a:off x="8611539" y="1616833"/>
            <a:ext cx="51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+1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38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B92E682-A93A-414C-74E3-FCD06D5C32E6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modulation à la mesure 3 ?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0A291436-8AE6-8E91-ED9B-00FE2843F0C6}"/>
              </a:ext>
            </a:extLst>
          </p:cNvPr>
          <p:cNvSpPr txBox="1">
            <a:spLocks/>
          </p:cNvSpPr>
          <p:nvPr/>
        </p:nvSpPr>
        <p:spPr>
          <a:xfrm>
            <a:off x="289581" y="3207562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Nouvelles altérations accidentelles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58106AF-7919-40AB-5EE5-D8A964F3A5C8}"/>
              </a:ext>
            </a:extLst>
          </p:cNvPr>
          <p:cNvSpPr txBox="1">
            <a:spLocks/>
          </p:cNvSpPr>
          <p:nvPr/>
        </p:nvSpPr>
        <p:spPr>
          <a:xfrm>
            <a:off x="6913581" y="3215068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Do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0B4BA44B-5D6B-68B7-0CAF-65EAB2CB590C}"/>
              </a:ext>
            </a:extLst>
          </p:cNvPr>
          <p:cNvSpPr txBox="1">
            <a:spLocks/>
          </p:cNvSpPr>
          <p:nvPr/>
        </p:nvSpPr>
        <p:spPr>
          <a:xfrm>
            <a:off x="289581" y="4011104"/>
            <a:ext cx="6277954" cy="97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Ajout ou suppression avec les altérations de l’armure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5026C8B-4916-53EB-98EE-BB66A709D3D1}"/>
              </a:ext>
            </a:extLst>
          </p:cNvPr>
          <p:cNvSpPr txBox="1">
            <a:spLocks/>
          </p:cNvSpPr>
          <p:nvPr/>
        </p:nvSpPr>
        <p:spPr>
          <a:xfrm>
            <a:off x="6913581" y="4017575"/>
            <a:ext cx="4962499" cy="9656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r>
              <a:rPr lang="fr-FR" sz="2200" i="1" dirty="0">
                <a:solidFill>
                  <a:schemeClr val="bg1"/>
                </a:solidFill>
              </a:rPr>
              <a:t> </a:t>
            </a:r>
            <a:r>
              <a:rPr lang="fr-FR" sz="2200" i="1" dirty="0">
                <a:solidFill>
                  <a:srgbClr val="FFC000"/>
                </a:solidFill>
              </a:rPr>
              <a:t>+ do</a:t>
            </a:r>
            <a:r>
              <a:rPr lang="fr-FR" sz="22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06F1BC1-CC5A-34AC-7A36-3ABCD7587671}"/>
              </a:ext>
            </a:extLst>
          </p:cNvPr>
          <p:cNvSpPr txBox="1">
            <a:spLocks/>
          </p:cNvSpPr>
          <p:nvPr/>
        </p:nvSpPr>
        <p:spPr>
          <a:xfrm>
            <a:off x="289581" y="5176761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 armure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58D2B1E-2350-1795-24CC-2ED409A0B8AD}"/>
              </a:ext>
            </a:extLst>
          </p:cNvPr>
          <p:cNvSpPr txBox="1">
            <a:spLocks/>
          </p:cNvSpPr>
          <p:nvPr/>
        </p:nvSpPr>
        <p:spPr>
          <a:xfrm>
            <a:off x="6913581" y="5172101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2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r>
              <a:rPr lang="fr-FR" sz="2200" i="1" dirty="0">
                <a:solidFill>
                  <a:schemeClr val="bg1"/>
                </a:solidFill>
              </a:rPr>
              <a:t> Majeur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1BFFD8C-CA6F-CA3E-878C-CAB4EDF21661}"/>
              </a:ext>
            </a:extLst>
          </p:cNvPr>
          <p:cNvSpPr txBox="1">
            <a:spLocks/>
          </p:cNvSpPr>
          <p:nvPr/>
        </p:nvSpPr>
        <p:spPr>
          <a:xfrm>
            <a:off x="289581" y="5980303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Modulation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4C96F907-BBA9-26D4-2661-65C0F32E202B}"/>
              </a:ext>
            </a:extLst>
          </p:cNvPr>
          <p:cNvSpPr txBox="1">
            <a:spLocks/>
          </p:cNvSpPr>
          <p:nvPr/>
        </p:nvSpPr>
        <p:spPr>
          <a:xfrm>
            <a:off x="6913581" y="5974607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Ré Majeur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11B3F57-6565-45A2-5CB4-09E0165B9DA1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DA1440-1DF8-2495-04CF-D5BAD1FD2FCB}"/>
              </a:ext>
            </a:extLst>
          </p:cNvPr>
          <p:cNvSpPr txBox="1">
            <a:spLocks/>
          </p:cNvSpPr>
          <p:nvPr/>
        </p:nvSpPr>
        <p:spPr>
          <a:xfrm>
            <a:off x="6900806" y="2676551"/>
            <a:ext cx="964504" cy="300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Ré </a:t>
            </a:r>
            <a:r>
              <a:rPr lang="fr-FR" sz="16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39224DA-37C5-EB7E-DEB6-EBC14CBE2580}"/>
              </a:ext>
            </a:extLst>
          </p:cNvPr>
          <p:cNvSpPr txBox="1">
            <a:spLocks/>
          </p:cNvSpPr>
          <p:nvPr/>
        </p:nvSpPr>
        <p:spPr>
          <a:xfrm>
            <a:off x="4123982" y="2676551"/>
            <a:ext cx="964504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Sol </a:t>
            </a:r>
            <a:r>
              <a:rPr lang="fr-FR" sz="16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54E77E91-BD91-4946-E15B-3FF7EEBE60AB}"/>
              </a:ext>
            </a:extLst>
          </p:cNvPr>
          <p:cNvSpPr txBox="1">
            <a:spLocks/>
          </p:cNvSpPr>
          <p:nvPr/>
        </p:nvSpPr>
        <p:spPr>
          <a:xfrm>
            <a:off x="3402460" y="2358589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7030A0"/>
                </a:solidFill>
              </a:rPr>
              <a:t>La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B3A73F60-1707-6EBA-485C-4E1C62F174CC}"/>
              </a:ext>
            </a:extLst>
          </p:cNvPr>
          <p:cNvSpPr txBox="1">
            <a:spLocks/>
          </p:cNvSpPr>
          <p:nvPr/>
        </p:nvSpPr>
        <p:spPr>
          <a:xfrm>
            <a:off x="9677630" y="2676551"/>
            <a:ext cx="964504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La </a:t>
            </a:r>
            <a:r>
              <a:rPr lang="fr-FR" sz="16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9A03A787-B5C6-62C7-0DAE-CCBD3A5010AC}"/>
              </a:ext>
            </a:extLst>
          </p:cNvPr>
          <p:cNvSpPr txBox="1">
            <a:spLocks/>
          </p:cNvSpPr>
          <p:nvPr/>
        </p:nvSpPr>
        <p:spPr>
          <a:xfrm>
            <a:off x="8960171" y="2358589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7030A0"/>
                </a:solidFill>
              </a:rPr>
              <a:t>Si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A8C35EC4-0048-CA66-36D8-0EE0CA56A980}"/>
              </a:ext>
            </a:extLst>
          </p:cNvPr>
          <p:cNvSpPr txBox="1">
            <a:spLocks/>
          </p:cNvSpPr>
          <p:nvPr/>
        </p:nvSpPr>
        <p:spPr>
          <a:xfrm>
            <a:off x="6183347" y="2358589"/>
            <a:ext cx="2407548" cy="300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b="1" i="1" dirty="0">
                <a:solidFill>
                  <a:srgbClr val="7030A0"/>
                </a:solidFill>
              </a:rPr>
              <a:t>Mi mineur</a:t>
            </a:r>
            <a:endParaRPr lang="fr-FR" sz="1600" b="1" i="1" baseline="30000" dirty="0">
              <a:solidFill>
                <a:srgbClr val="7030A0"/>
              </a:solidFill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2D009DC-5232-7CED-21BE-45F317A17CCB}"/>
              </a:ext>
            </a:extLst>
          </p:cNvPr>
          <p:cNvSpPr txBox="1">
            <a:spLocks/>
          </p:cNvSpPr>
          <p:nvPr/>
        </p:nvSpPr>
        <p:spPr>
          <a:xfrm>
            <a:off x="3402460" y="1952602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C00000"/>
                </a:solidFill>
              </a:rPr>
              <a:t>Do Majeur</a:t>
            </a:r>
            <a:endParaRPr lang="fr-FR" sz="1600" i="1" baseline="30000" dirty="0">
              <a:solidFill>
                <a:srgbClr val="C0000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3F4E8E83-4C0B-CE16-EEFD-0FBE31437F9A}"/>
              </a:ext>
            </a:extLst>
          </p:cNvPr>
          <p:cNvSpPr txBox="1">
            <a:spLocks/>
          </p:cNvSpPr>
          <p:nvPr/>
        </p:nvSpPr>
        <p:spPr>
          <a:xfrm>
            <a:off x="8960172" y="1952602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002060"/>
                </a:solidFill>
              </a:rPr>
              <a:t>Ré Majeur</a:t>
            </a:r>
            <a:endParaRPr lang="fr-FR" sz="1600" i="1" baseline="30000" dirty="0">
              <a:solidFill>
                <a:srgbClr val="002060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92B93D11-6F38-56B6-788B-4A87A86F3FF5}"/>
              </a:ext>
            </a:extLst>
          </p:cNvPr>
          <p:cNvSpPr txBox="1">
            <a:spLocks/>
          </p:cNvSpPr>
          <p:nvPr/>
        </p:nvSpPr>
        <p:spPr>
          <a:xfrm>
            <a:off x="6183347" y="1952176"/>
            <a:ext cx="2407548" cy="300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00B050"/>
                </a:solidFill>
              </a:rPr>
              <a:t>Sol Majeur</a:t>
            </a:r>
            <a:endParaRPr lang="fr-FR" sz="1600" i="1" baseline="30000" dirty="0">
              <a:solidFill>
                <a:srgbClr val="00B05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A153C219-E3A7-0223-30E7-48507807EE8E}"/>
              </a:ext>
            </a:extLst>
          </p:cNvPr>
          <p:cNvSpPr txBox="1">
            <a:spLocks/>
          </p:cNvSpPr>
          <p:nvPr/>
        </p:nvSpPr>
        <p:spPr>
          <a:xfrm>
            <a:off x="3402460" y="1546615"/>
            <a:ext cx="2407548" cy="300147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0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D6265A51-A8B1-EA7B-23F1-6F03DC58EFE8}"/>
              </a:ext>
            </a:extLst>
          </p:cNvPr>
          <p:cNvSpPr txBox="1">
            <a:spLocks/>
          </p:cNvSpPr>
          <p:nvPr/>
        </p:nvSpPr>
        <p:spPr>
          <a:xfrm>
            <a:off x="8960172" y="1546615"/>
            <a:ext cx="2407548" cy="300147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2 </a:t>
            </a:r>
            <a:r>
              <a:rPr lang="fr-FR" sz="16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A31A3AC0-5802-776F-0A1C-2F6BBE969521}"/>
              </a:ext>
            </a:extLst>
          </p:cNvPr>
          <p:cNvSpPr txBox="1">
            <a:spLocks/>
          </p:cNvSpPr>
          <p:nvPr/>
        </p:nvSpPr>
        <p:spPr>
          <a:xfrm>
            <a:off x="6183347" y="1546189"/>
            <a:ext cx="2407548" cy="30057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1 </a:t>
            </a:r>
            <a:r>
              <a:rPr lang="fr-FR" sz="16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B190658D-F6C3-343C-62FE-3E8235606705}"/>
              </a:ext>
            </a:extLst>
          </p:cNvPr>
          <p:cNvSpPr txBox="1">
            <a:spLocks/>
          </p:cNvSpPr>
          <p:nvPr/>
        </p:nvSpPr>
        <p:spPr>
          <a:xfrm>
            <a:off x="629699" y="2676551"/>
            <a:ext cx="2407548" cy="3001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Note sensible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67146897-C58B-9856-EE0D-737E2E47A2BD}"/>
              </a:ext>
            </a:extLst>
          </p:cNvPr>
          <p:cNvSpPr txBox="1">
            <a:spLocks/>
          </p:cNvSpPr>
          <p:nvPr/>
        </p:nvSpPr>
        <p:spPr>
          <a:xfrm>
            <a:off x="629699" y="2358589"/>
            <a:ext cx="2407548" cy="30014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Tons mineurs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1B56B300-4FDC-83CE-87D8-694BAE1D0A99}"/>
              </a:ext>
            </a:extLst>
          </p:cNvPr>
          <p:cNvSpPr txBox="1">
            <a:spLocks/>
          </p:cNvSpPr>
          <p:nvPr/>
        </p:nvSpPr>
        <p:spPr>
          <a:xfrm>
            <a:off x="629699" y="1952602"/>
            <a:ext cx="2407548" cy="30014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Tons Majeurs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878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BB5C8-A1DE-E39B-84F4-76D7A074D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338A8F-7E86-096E-61E6-5AAE7A3AD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7BBD3FB7-12B0-581D-CFA8-81EEBA285686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modulation de la mesure 7 à 8 ?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E60B9883-50C3-ADB6-AE11-63001AF04D2D}"/>
              </a:ext>
            </a:extLst>
          </p:cNvPr>
          <p:cNvSpPr txBox="1">
            <a:spLocks/>
          </p:cNvSpPr>
          <p:nvPr/>
        </p:nvSpPr>
        <p:spPr>
          <a:xfrm>
            <a:off x="289581" y="3207562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Nouvelles altérations accidentelles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F3490A6-57CD-4F4D-9299-AB32BC172553}"/>
              </a:ext>
            </a:extLst>
          </p:cNvPr>
          <p:cNvSpPr txBox="1">
            <a:spLocks/>
          </p:cNvSpPr>
          <p:nvPr/>
        </p:nvSpPr>
        <p:spPr>
          <a:xfrm>
            <a:off x="6913581" y="3215068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Absence du ré 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DE14C13-676E-F526-95E5-01872D799956}"/>
              </a:ext>
            </a:extLst>
          </p:cNvPr>
          <p:cNvSpPr txBox="1">
            <a:spLocks/>
          </p:cNvSpPr>
          <p:nvPr/>
        </p:nvSpPr>
        <p:spPr>
          <a:xfrm>
            <a:off x="289581" y="4011104"/>
            <a:ext cx="6277954" cy="97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Ajout ou suppression avec les altérations de l’armure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BEE6B11-7E9B-6EF8-5AA5-A0B43C1BBF16}"/>
              </a:ext>
            </a:extLst>
          </p:cNvPr>
          <p:cNvSpPr txBox="1">
            <a:spLocks/>
          </p:cNvSpPr>
          <p:nvPr/>
        </p:nvSpPr>
        <p:spPr>
          <a:xfrm>
            <a:off x="6913581" y="4017575"/>
            <a:ext cx="4962499" cy="9656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i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Plus de problème avec le ré</a:t>
            </a:r>
            <a:r>
              <a:rPr lang="fr-FR" sz="22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F450653-A719-9E44-F41C-BD7AE70B822E}"/>
              </a:ext>
            </a:extLst>
          </p:cNvPr>
          <p:cNvSpPr txBox="1">
            <a:spLocks/>
          </p:cNvSpPr>
          <p:nvPr/>
        </p:nvSpPr>
        <p:spPr>
          <a:xfrm>
            <a:off x="289581" y="5176761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 armure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E4F553E3-7BA1-1C03-A7AE-8DE318FCC138}"/>
              </a:ext>
            </a:extLst>
          </p:cNvPr>
          <p:cNvSpPr txBox="1">
            <a:spLocks/>
          </p:cNvSpPr>
          <p:nvPr/>
        </p:nvSpPr>
        <p:spPr>
          <a:xfrm>
            <a:off x="6913581" y="5172101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1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r>
              <a:rPr lang="fr-FR" sz="2200" i="1" dirty="0">
                <a:solidFill>
                  <a:schemeClr val="bg1"/>
                </a:solidFill>
              </a:rPr>
              <a:t> Majeur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310F0C2-B15F-7DD6-D1A3-776FBAE47376}"/>
              </a:ext>
            </a:extLst>
          </p:cNvPr>
          <p:cNvSpPr txBox="1">
            <a:spLocks/>
          </p:cNvSpPr>
          <p:nvPr/>
        </p:nvSpPr>
        <p:spPr>
          <a:xfrm>
            <a:off x="289581" y="5980303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Modulation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CAD31CFB-EA14-3CFC-8169-99BCA89E7C8D}"/>
              </a:ext>
            </a:extLst>
          </p:cNvPr>
          <p:cNvSpPr txBox="1">
            <a:spLocks/>
          </p:cNvSpPr>
          <p:nvPr/>
        </p:nvSpPr>
        <p:spPr>
          <a:xfrm>
            <a:off x="6913581" y="5974607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Sol Majeur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AF24B9C-A0AD-15AD-D918-AF163BF0D4ED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E0D3EA-5353-AF6B-2305-7DB527C66E11}"/>
              </a:ext>
            </a:extLst>
          </p:cNvPr>
          <p:cNvSpPr txBox="1">
            <a:spLocks/>
          </p:cNvSpPr>
          <p:nvPr/>
        </p:nvSpPr>
        <p:spPr>
          <a:xfrm>
            <a:off x="6900806" y="2676551"/>
            <a:ext cx="964504" cy="300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Ré </a:t>
            </a:r>
            <a:r>
              <a:rPr lang="fr-FR" sz="16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51AEB8-9AD9-CCB2-50B3-8BFE5846255C}"/>
              </a:ext>
            </a:extLst>
          </p:cNvPr>
          <p:cNvSpPr txBox="1">
            <a:spLocks/>
          </p:cNvSpPr>
          <p:nvPr/>
        </p:nvSpPr>
        <p:spPr>
          <a:xfrm>
            <a:off x="4123982" y="2676551"/>
            <a:ext cx="964504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Sol </a:t>
            </a:r>
            <a:r>
              <a:rPr lang="fr-FR" sz="16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FE03921F-BF25-F8CB-18E6-5FCA9529AE37}"/>
              </a:ext>
            </a:extLst>
          </p:cNvPr>
          <p:cNvSpPr txBox="1">
            <a:spLocks/>
          </p:cNvSpPr>
          <p:nvPr/>
        </p:nvSpPr>
        <p:spPr>
          <a:xfrm>
            <a:off x="3402460" y="2358589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7030A0"/>
                </a:solidFill>
              </a:rPr>
              <a:t>La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7091340C-FED0-0D78-A61B-2DB7C4ABF808}"/>
              </a:ext>
            </a:extLst>
          </p:cNvPr>
          <p:cNvSpPr txBox="1">
            <a:spLocks/>
          </p:cNvSpPr>
          <p:nvPr/>
        </p:nvSpPr>
        <p:spPr>
          <a:xfrm>
            <a:off x="9677630" y="2676551"/>
            <a:ext cx="964504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La </a:t>
            </a:r>
            <a:r>
              <a:rPr lang="fr-FR" sz="16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EE469530-AFD6-B4EA-4C35-CC57F88D9045}"/>
              </a:ext>
            </a:extLst>
          </p:cNvPr>
          <p:cNvSpPr txBox="1">
            <a:spLocks/>
          </p:cNvSpPr>
          <p:nvPr/>
        </p:nvSpPr>
        <p:spPr>
          <a:xfrm>
            <a:off x="8960171" y="2358589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7030A0"/>
                </a:solidFill>
              </a:rPr>
              <a:t>Si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4269425-79CF-2C0F-8F7F-F2C2542EA5C3}"/>
              </a:ext>
            </a:extLst>
          </p:cNvPr>
          <p:cNvSpPr txBox="1">
            <a:spLocks/>
          </p:cNvSpPr>
          <p:nvPr/>
        </p:nvSpPr>
        <p:spPr>
          <a:xfrm>
            <a:off x="6183347" y="2358589"/>
            <a:ext cx="2407548" cy="300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b="1" i="1" dirty="0">
                <a:solidFill>
                  <a:srgbClr val="7030A0"/>
                </a:solidFill>
              </a:rPr>
              <a:t>Mi mineur</a:t>
            </a:r>
            <a:endParaRPr lang="fr-FR" sz="1600" b="1" i="1" baseline="30000" dirty="0">
              <a:solidFill>
                <a:srgbClr val="7030A0"/>
              </a:solidFill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38E49305-560D-9945-C1AC-9BB8A53DA21C}"/>
              </a:ext>
            </a:extLst>
          </p:cNvPr>
          <p:cNvSpPr txBox="1">
            <a:spLocks/>
          </p:cNvSpPr>
          <p:nvPr/>
        </p:nvSpPr>
        <p:spPr>
          <a:xfrm>
            <a:off x="3402460" y="1952602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C00000"/>
                </a:solidFill>
              </a:rPr>
              <a:t>Do Majeur</a:t>
            </a:r>
            <a:endParaRPr lang="fr-FR" sz="1600" i="1" baseline="30000" dirty="0">
              <a:solidFill>
                <a:srgbClr val="C0000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275F274C-B764-484F-E7A2-366330FC4EC8}"/>
              </a:ext>
            </a:extLst>
          </p:cNvPr>
          <p:cNvSpPr txBox="1">
            <a:spLocks/>
          </p:cNvSpPr>
          <p:nvPr/>
        </p:nvSpPr>
        <p:spPr>
          <a:xfrm>
            <a:off x="8960172" y="1952602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002060"/>
                </a:solidFill>
              </a:rPr>
              <a:t>Ré Majeur</a:t>
            </a:r>
            <a:endParaRPr lang="fr-FR" sz="1600" i="1" baseline="30000" dirty="0">
              <a:solidFill>
                <a:srgbClr val="002060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782BD8F9-4F5D-70A9-2DAE-AB7E45F2188E}"/>
              </a:ext>
            </a:extLst>
          </p:cNvPr>
          <p:cNvSpPr txBox="1">
            <a:spLocks/>
          </p:cNvSpPr>
          <p:nvPr/>
        </p:nvSpPr>
        <p:spPr>
          <a:xfrm>
            <a:off x="6183347" y="1952176"/>
            <a:ext cx="2407548" cy="300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00B050"/>
                </a:solidFill>
              </a:rPr>
              <a:t>Sol Majeur</a:t>
            </a:r>
            <a:endParaRPr lang="fr-FR" sz="1600" i="1" baseline="30000" dirty="0">
              <a:solidFill>
                <a:srgbClr val="00B050"/>
              </a:solidFill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70D7023D-5BE5-FD70-8EF8-49EFF6D02ED0}"/>
              </a:ext>
            </a:extLst>
          </p:cNvPr>
          <p:cNvSpPr txBox="1">
            <a:spLocks/>
          </p:cNvSpPr>
          <p:nvPr/>
        </p:nvSpPr>
        <p:spPr>
          <a:xfrm>
            <a:off x="629699" y="2676551"/>
            <a:ext cx="2407548" cy="3001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Note sensible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D8CBA3F-6600-B821-0045-7C1103DEC498}"/>
              </a:ext>
            </a:extLst>
          </p:cNvPr>
          <p:cNvSpPr txBox="1">
            <a:spLocks/>
          </p:cNvSpPr>
          <p:nvPr/>
        </p:nvSpPr>
        <p:spPr>
          <a:xfrm>
            <a:off x="629699" y="2358589"/>
            <a:ext cx="2407548" cy="30014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Tons mineurs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BD2F568E-3881-0693-5AE1-DA804E354DCE}"/>
              </a:ext>
            </a:extLst>
          </p:cNvPr>
          <p:cNvSpPr txBox="1">
            <a:spLocks/>
          </p:cNvSpPr>
          <p:nvPr/>
        </p:nvSpPr>
        <p:spPr>
          <a:xfrm>
            <a:off x="629699" y="1952602"/>
            <a:ext cx="2407548" cy="30014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Tons Majeurs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11DF4CCD-0274-EEE3-4E5B-2F9CC71428E7}"/>
              </a:ext>
            </a:extLst>
          </p:cNvPr>
          <p:cNvSpPr txBox="1">
            <a:spLocks/>
          </p:cNvSpPr>
          <p:nvPr/>
        </p:nvSpPr>
        <p:spPr>
          <a:xfrm>
            <a:off x="3402460" y="1383387"/>
            <a:ext cx="2407548" cy="46337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0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88C2F13C-D44E-E831-B1DA-E4DB576E132E}"/>
              </a:ext>
            </a:extLst>
          </p:cNvPr>
          <p:cNvSpPr txBox="1">
            <a:spLocks/>
          </p:cNvSpPr>
          <p:nvPr/>
        </p:nvSpPr>
        <p:spPr>
          <a:xfrm>
            <a:off x="6183347" y="1382729"/>
            <a:ext cx="2407548" cy="46403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1 </a:t>
            </a:r>
            <a:r>
              <a:rPr lang="fr-FR" sz="1600" i="1" baseline="30000" dirty="0">
                <a:solidFill>
                  <a:schemeClr val="bg1"/>
                </a:solidFill>
              </a:rPr>
              <a:t>#                                                                                        </a:t>
            </a:r>
            <a:r>
              <a:rPr lang="fr-FR" sz="1600" i="1" dirty="0">
                <a:solidFill>
                  <a:schemeClr val="bg1"/>
                </a:solidFill>
              </a:rPr>
              <a:t>(fa</a:t>
            </a:r>
            <a:r>
              <a:rPr lang="fr-FR" sz="1600" i="1" baseline="30000" dirty="0">
                <a:solidFill>
                  <a:schemeClr val="bg1"/>
                </a:solidFill>
              </a:rPr>
              <a:t>#</a:t>
            </a:r>
            <a:r>
              <a:rPr lang="fr-FR" sz="16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EE7A18DE-3940-3FF5-7EC7-5854E717F753}"/>
              </a:ext>
            </a:extLst>
          </p:cNvPr>
          <p:cNvSpPr txBox="1">
            <a:spLocks/>
          </p:cNvSpPr>
          <p:nvPr/>
        </p:nvSpPr>
        <p:spPr>
          <a:xfrm>
            <a:off x="8960172" y="1383387"/>
            <a:ext cx="2407548" cy="46337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2 </a:t>
            </a:r>
            <a:r>
              <a:rPr lang="fr-FR" sz="1600" i="1" baseline="30000" dirty="0">
                <a:solidFill>
                  <a:schemeClr val="bg1"/>
                </a:solidFill>
              </a:rPr>
              <a:t>#                                                                                           </a:t>
            </a:r>
            <a:r>
              <a:rPr lang="fr-FR" sz="1600" i="1" dirty="0">
                <a:solidFill>
                  <a:schemeClr val="bg1"/>
                </a:solidFill>
              </a:rPr>
              <a:t>(fa</a:t>
            </a:r>
            <a:r>
              <a:rPr lang="fr-FR" sz="1600" i="1" baseline="30000" dirty="0">
                <a:solidFill>
                  <a:schemeClr val="bg1"/>
                </a:solidFill>
              </a:rPr>
              <a:t>#</a:t>
            </a:r>
            <a:r>
              <a:rPr lang="fr-FR" sz="1600" i="1" dirty="0">
                <a:solidFill>
                  <a:schemeClr val="bg1"/>
                </a:solidFill>
              </a:rPr>
              <a:t> - do</a:t>
            </a:r>
            <a:r>
              <a:rPr lang="fr-FR" sz="1600" i="1" baseline="30000" dirty="0">
                <a:solidFill>
                  <a:schemeClr val="bg1"/>
                </a:solidFill>
              </a:rPr>
              <a:t>#</a:t>
            </a:r>
            <a:r>
              <a:rPr lang="fr-FR" sz="16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163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93375-E889-F721-C834-85EEC46D9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32ED33D-74AD-2C13-347B-9D816035B1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1B2FE777-54DA-18AB-A9C8-3D87836E976C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modulation à la mesure 10 ?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FF8F817-0758-AB94-0385-9F6F6E947756}"/>
              </a:ext>
            </a:extLst>
          </p:cNvPr>
          <p:cNvSpPr txBox="1">
            <a:spLocks/>
          </p:cNvSpPr>
          <p:nvPr/>
        </p:nvSpPr>
        <p:spPr>
          <a:xfrm>
            <a:off x="289581" y="3207562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Nouvelles altérations accidentelles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C731F81-4CDD-334D-8A01-0750A9593865}"/>
              </a:ext>
            </a:extLst>
          </p:cNvPr>
          <p:cNvSpPr txBox="1">
            <a:spLocks/>
          </p:cNvSpPr>
          <p:nvPr/>
        </p:nvSpPr>
        <p:spPr>
          <a:xfrm>
            <a:off x="6913581" y="3215068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Do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r>
              <a:rPr lang="fr-FR" sz="2200" i="1" dirty="0">
                <a:solidFill>
                  <a:schemeClr val="bg1"/>
                </a:solidFill>
              </a:rPr>
              <a:t>+ La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0F221E8-29C7-CFD8-D0E8-08D449B06E34}"/>
              </a:ext>
            </a:extLst>
          </p:cNvPr>
          <p:cNvSpPr txBox="1">
            <a:spLocks/>
          </p:cNvSpPr>
          <p:nvPr/>
        </p:nvSpPr>
        <p:spPr>
          <a:xfrm>
            <a:off x="289581" y="4011104"/>
            <a:ext cx="6277954" cy="975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Ajout ou suppression avec les altérations de l’armure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76E8CFB4-390D-39E4-17B7-9652EE7EB9C8}"/>
              </a:ext>
            </a:extLst>
          </p:cNvPr>
          <p:cNvSpPr txBox="1">
            <a:spLocks/>
          </p:cNvSpPr>
          <p:nvPr/>
        </p:nvSpPr>
        <p:spPr>
          <a:xfrm>
            <a:off x="6913581" y="4017575"/>
            <a:ext cx="4962499" cy="9656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r>
              <a:rPr lang="fr-FR" sz="2200" i="1" dirty="0">
                <a:solidFill>
                  <a:schemeClr val="bg1"/>
                </a:solidFill>
              </a:rPr>
              <a:t> </a:t>
            </a:r>
            <a:r>
              <a:rPr lang="fr-FR" sz="2200" i="1" dirty="0">
                <a:solidFill>
                  <a:srgbClr val="FFC000"/>
                </a:solidFill>
              </a:rPr>
              <a:t>+ do</a:t>
            </a:r>
            <a:r>
              <a:rPr lang="fr-FR" sz="2200" i="1" baseline="30000" dirty="0">
                <a:solidFill>
                  <a:srgbClr val="FFC000"/>
                </a:solidFill>
              </a:rPr>
              <a:t># </a:t>
            </a:r>
          </a:p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Problème avec le la</a:t>
            </a:r>
            <a:r>
              <a:rPr lang="fr-FR" sz="22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8FF2A35-BC56-CC66-584D-58CBC43E8120}"/>
              </a:ext>
            </a:extLst>
          </p:cNvPr>
          <p:cNvSpPr txBox="1">
            <a:spLocks/>
          </p:cNvSpPr>
          <p:nvPr/>
        </p:nvSpPr>
        <p:spPr>
          <a:xfrm>
            <a:off x="289581" y="5176761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Nouvelle armure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E2A0954-D9C3-7A75-57C5-15CAEC4BBABE}"/>
              </a:ext>
            </a:extLst>
          </p:cNvPr>
          <p:cNvSpPr txBox="1">
            <a:spLocks/>
          </p:cNvSpPr>
          <p:nvPr/>
        </p:nvSpPr>
        <p:spPr>
          <a:xfrm>
            <a:off x="6913581" y="5172101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2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r>
              <a:rPr lang="fr-FR" sz="2200" i="1" dirty="0">
                <a:solidFill>
                  <a:schemeClr val="bg1"/>
                </a:solidFill>
              </a:rPr>
              <a:t> mineur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370F7D3A-9781-D6BA-9361-A0B45F6BA078}"/>
              </a:ext>
            </a:extLst>
          </p:cNvPr>
          <p:cNvSpPr txBox="1">
            <a:spLocks/>
          </p:cNvSpPr>
          <p:nvPr/>
        </p:nvSpPr>
        <p:spPr>
          <a:xfrm>
            <a:off x="289581" y="5980303"/>
            <a:ext cx="6277954" cy="613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B0F0"/>
                </a:solidFill>
              </a:rPr>
              <a:t>Modulation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FB718502-18F2-B48C-DCB4-EA8ED4A42EE1}"/>
              </a:ext>
            </a:extLst>
          </p:cNvPr>
          <p:cNvSpPr txBox="1">
            <a:spLocks/>
          </p:cNvSpPr>
          <p:nvPr/>
        </p:nvSpPr>
        <p:spPr>
          <a:xfrm>
            <a:off x="6913581" y="5974607"/>
            <a:ext cx="4962499" cy="61366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 mineur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98C00A6-ABFA-D86B-FE9B-F939943C431E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2026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8742C5-A25B-B622-B3A7-4D8D2C3897A2}"/>
              </a:ext>
            </a:extLst>
          </p:cNvPr>
          <p:cNvSpPr txBox="1">
            <a:spLocks/>
          </p:cNvSpPr>
          <p:nvPr/>
        </p:nvSpPr>
        <p:spPr>
          <a:xfrm>
            <a:off x="6900806" y="2676551"/>
            <a:ext cx="964504" cy="3001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Ré </a:t>
            </a:r>
            <a:r>
              <a:rPr lang="fr-FR" sz="16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0A361947-D694-0453-CDE9-EAA225517DDE}"/>
              </a:ext>
            </a:extLst>
          </p:cNvPr>
          <p:cNvSpPr txBox="1">
            <a:spLocks/>
          </p:cNvSpPr>
          <p:nvPr/>
        </p:nvSpPr>
        <p:spPr>
          <a:xfrm>
            <a:off x="4123982" y="2676551"/>
            <a:ext cx="964504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Sol </a:t>
            </a:r>
            <a:r>
              <a:rPr lang="fr-FR" sz="16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F4F3F781-C8F7-EA03-0260-4014C6DBF7EA}"/>
              </a:ext>
            </a:extLst>
          </p:cNvPr>
          <p:cNvSpPr txBox="1">
            <a:spLocks/>
          </p:cNvSpPr>
          <p:nvPr/>
        </p:nvSpPr>
        <p:spPr>
          <a:xfrm>
            <a:off x="3402460" y="2358589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7030A0"/>
                </a:solidFill>
              </a:rPr>
              <a:t>La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F8585CDD-43B8-6ECE-6D1E-A81D26447E0C}"/>
              </a:ext>
            </a:extLst>
          </p:cNvPr>
          <p:cNvSpPr txBox="1">
            <a:spLocks/>
          </p:cNvSpPr>
          <p:nvPr/>
        </p:nvSpPr>
        <p:spPr>
          <a:xfrm>
            <a:off x="9677630" y="2676551"/>
            <a:ext cx="964504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FFC000"/>
                </a:solidFill>
              </a:rPr>
              <a:t>La </a:t>
            </a:r>
            <a:r>
              <a:rPr lang="fr-FR" sz="16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0D3909FE-ED79-9582-BA41-265F1052B0FE}"/>
              </a:ext>
            </a:extLst>
          </p:cNvPr>
          <p:cNvSpPr txBox="1">
            <a:spLocks/>
          </p:cNvSpPr>
          <p:nvPr/>
        </p:nvSpPr>
        <p:spPr>
          <a:xfrm>
            <a:off x="8960171" y="2358589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7030A0"/>
                </a:solidFill>
              </a:rPr>
              <a:t>Si mineur</a:t>
            </a:r>
            <a:endParaRPr lang="fr-FR" sz="1600" i="1" baseline="30000" dirty="0">
              <a:solidFill>
                <a:srgbClr val="7030A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855184C6-F40D-81F9-B60A-9B7A943F92A5}"/>
              </a:ext>
            </a:extLst>
          </p:cNvPr>
          <p:cNvSpPr txBox="1">
            <a:spLocks/>
          </p:cNvSpPr>
          <p:nvPr/>
        </p:nvSpPr>
        <p:spPr>
          <a:xfrm>
            <a:off x="6183347" y="2358589"/>
            <a:ext cx="2407548" cy="300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b="1" i="1" dirty="0">
                <a:solidFill>
                  <a:srgbClr val="7030A0"/>
                </a:solidFill>
              </a:rPr>
              <a:t>Mi mineur</a:t>
            </a:r>
            <a:endParaRPr lang="fr-FR" sz="1600" b="1" i="1" baseline="30000" dirty="0">
              <a:solidFill>
                <a:srgbClr val="7030A0"/>
              </a:solidFill>
            </a:endParaRP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085FBFE9-EA86-E7DE-95F0-A1BC5F99891D}"/>
              </a:ext>
            </a:extLst>
          </p:cNvPr>
          <p:cNvSpPr txBox="1">
            <a:spLocks/>
          </p:cNvSpPr>
          <p:nvPr/>
        </p:nvSpPr>
        <p:spPr>
          <a:xfrm>
            <a:off x="3402460" y="1952602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C00000"/>
                </a:solidFill>
              </a:rPr>
              <a:t>Do Majeur</a:t>
            </a:r>
            <a:endParaRPr lang="fr-FR" sz="1600" i="1" baseline="30000" dirty="0">
              <a:solidFill>
                <a:srgbClr val="C0000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3D4CC723-E588-E2BF-2B50-B3E21B000E77}"/>
              </a:ext>
            </a:extLst>
          </p:cNvPr>
          <p:cNvSpPr txBox="1">
            <a:spLocks/>
          </p:cNvSpPr>
          <p:nvPr/>
        </p:nvSpPr>
        <p:spPr>
          <a:xfrm>
            <a:off x="8960172" y="1952602"/>
            <a:ext cx="2407548" cy="3001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002060"/>
                </a:solidFill>
              </a:rPr>
              <a:t>Ré Majeur</a:t>
            </a:r>
            <a:endParaRPr lang="fr-FR" sz="1600" i="1" baseline="30000" dirty="0">
              <a:solidFill>
                <a:srgbClr val="002060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69A859D8-B000-EDCA-F4EF-9851EF6F632A}"/>
              </a:ext>
            </a:extLst>
          </p:cNvPr>
          <p:cNvSpPr txBox="1">
            <a:spLocks/>
          </p:cNvSpPr>
          <p:nvPr/>
        </p:nvSpPr>
        <p:spPr>
          <a:xfrm>
            <a:off x="6183347" y="1952176"/>
            <a:ext cx="2407548" cy="300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rgbClr val="00B050"/>
                </a:solidFill>
              </a:rPr>
              <a:t>Sol Majeur</a:t>
            </a:r>
            <a:endParaRPr lang="fr-FR" sz="1600" i="1" baseline="30000" dirty="0">
              <a:solidFill>
                <a:srgbClr val="00B050"/>
              </a:solidFill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3AFE0217-6644-0727-C051-0B814E4FA441}"/>
              </a:ext>
            </a:extLst>
          </p:cNvPr>
          <p:cNvSpPr txBox="1">
            <a:spLocks/>
          </p:cNvSpPr>
          <p:nvPr/>
        </p:nvSpPr>
        <p:spPr>
          <a:xfrm>
            <a:off x="629699" y="2676551"/>
            <a:ext cx="2407548" cy="300147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Note sensible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633E925B-1C4F-080C-0AB3-9E2B74D41480}"/>
              </a:ext>
            </a:extLst>
          </p:cNvPr>
          <p:cNvSpPr txBox="1">
            <a:spLocks/>
          </p:cNvSpPr>
          <p:nvPr/>
        </p:nvSpPr>
        <p:spPr>
          <a:xfrm>
            <a:off x="629699" y="2358589"/>
            <a:ext cx="2407548" cy="30014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Tons mineurs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CC5D39E0-9928-EF2A-5E1B-11625DAACD62}"/>
              </a:ext>
            </a:extLst>
          </p:cNvPr>
          <p:cNvSpPr txBox="1">
            <a:spLocks/>
          </p:cNvSpPr>
          <p:nvPr/>
        </p:nvSpPr>
        <p:spPr>
          <a:xfrm>
            <a:off x="629699" y="1952602"/>
            <a:ext cx="2407548" cy="300147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Tons Majeurs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E25216E3-D77B-7F0D-264A-3CE91B3901AF}"/>
              </a:ext>
            </a:extLst>
          </p:cNvPr>
          <p:cNvSpPr txBox="1">
            <a:spLocks/>
          </p:cNvSpPr>
          <p:nvPr/>
        </p:nvSpPr>
        <p:spPr>
          <a:xfrm>
            <a:off x="3402460" y="1383387"/>
            <a:ext cx="2407548" cy="46337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0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528919DF-5369-41B3-4088-1B774CDAAD96}"/>
              </a:ext>
            </a:extLst>
          </p:cNvPr>
          <p:cNvSpPr txBox="1">
            <a:spLocks/>
          </p:cNvSpPr>
          <p:nvPr/>
        </p:nvSpPr>
        <p:spPr>
          <a:xfrm>
            <a:off x="6183347" y="1382729"/>
            <a:ext cx="2407548" cy="464033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1 </a:t>
            </a:r>
            <a:r>
              <a:rPr lang="fr-FR" sz="1600" i="1" baseline="30000" dirty="0">
                <a:solidFill>
                  <a:schemeClr val="bg1"/>
                </a:solidFill>
              </a:rPr>
              <a:t>#                                                                                        </a:t>
            </a:r>
            <a:r>
              <a:rPr lang="fr-FR" sz="1600" i="1" dirty="0">
                <a:solidFill>
                  <a:schemeClr val="bg1"/>
                </a:solidFill>
              </a:rPr>
              <a:t>(fa</a:t>
            </a:r>
            <a:r>
              <a:rPr lang="fr-FR" sz="1600" i="1" baseline="30000" dirty="0">
                <a:solidFill>
                  <a:schemeClr val="bg1"/>
                </a:solidFill>
              </a:rPr>
              <a:t>#</a:t>
            </a:r>
            <a:r>
              <a:rPr lang="fr-FR" sz="16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91115E4A-DC25-CA22-553E-F68DC9BC23AD}"/>
              </a:ext>
            </a:extLst>
          </p:cNvPr>
          <p:cNvSpPr txBox="1">
            <a:spLocks/>
          </p:cNvSpPr>
          <p:nvPr/>
        </p:nvSpPr>
        <p:spPr>
          <a:xfrm>
            <a:off x="8960172" y="1383387"/>
            <a:ext cx="2407548" cy="46337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600" i="1" dirty="0">
                <a:solidFill>
                  <a:schemeClr val="bg1"/>
                </a:solidFill>
              </a:rPr>
              <a:t>2 </a:t>
            </a:r>
            <a:r>
              <a:rPr lang="fr-FR" sz="1600" i="1" baseline="30000" dirty="0">
                <a:solidFill>
                  <a:schemeClr val="bg1"/>
                </a:solidFill>
              </a:rPr>
              <a:t>#                                                                                           </a:t>
            </a:r>
            <a:r>
              <a:rPr lang="fr-FR" sz="1600" i="1" dirty="0">
                <a:solidFill>
                  <a:schemeClr val="bg1"/>
                </a:solidFill>
              </a:rPr>
              <a:t>(fa</a:t>
            </a:r>
            <a:r>
              <a:rPr lang="fr-FR" sz="1600" i="1" baseline="30000" dirty="0">
                <a:solidFill>
                  <a:schemeClr val="bg1"/>
                </a:solidFill>
              </a:rPr>
              <a:t>#</a:t>
            </a:r>
            <a:r>
              <a:rPr lang="fr-FR" sz="1600" i="1" dirty="0">
                <a:solidFill>
                  <a:schemeClr val="bg1"/>
                </a:solidFill>
              </a:rPr>
              <a:t> - do</a:t>
            </a:r>
            <a:r>
              <a:rPr lang="fr-FR" sz="1600" i="1" baseline="30000" dirty="0">
                <a:solidFill>
                  <a:schemeClr val="bg1"/>
                </a:solidFill>
              </a:rPr>
              <a:t>#</a:t>
            </a:r>
            <a:r>
              <a:rPr lang="fr-FR" sz="1600" i="1" dirty="0">
                <a:solidFill>
                  <a:schemeClr val="bg1"/>
                </a:solidFill>
              </a:rPr>
              <a:t>)</a:t>
            </a:r>
            <a:endParaRPr lang="fr-FR" sz="1600" i="1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53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5839</TotalTime>
  <Words>1645</Words>
  <Application>Microsoft Macintosh PowerPoint</Application>
  <PresentationFormat>Grand écran</PresentationFormat>
  <Paragraphs>408</Paragraphs>
  <Slides>29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Thème Office</vt:lpstr>
      <vt:lpstr>Théorie   Analyse</vt:lpstr>
      <vt:lpstr>Présentation PowerPoint</vt:lpstr>
      <vt:lpstr> 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Explication des tonalités</dc:title>
  <dc:creator>Tommy DESCAMPS</dc:creator>
  <cp:lastModifiedBy>Tommy DESCAMPS</cp:lastModifiedBy>
  <cp:revision>151</cp:revision>
  <cp:lastPrinted>2021-03-21T11:45:21Z</cp:lastPrinted>
  <dcterms:created xsi:type="dcterms:W3CDTF">2020-11-09T18:44:41Z</dcterms:created>
  <dcterms:modified xsi:type="dcterms:W3CDTF">2026-03-30T12:59:27Z</dcterms:modified>
</cp:coreProperties>
</file>