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512" r:id="rId3"/>
    <p:sldId id="463" r:id="rId4"/>
    <p:sldId id="532" r:id="rId5"/>
    <p:sldId id="530" r:id="rId6"/>
    <p:sldId id="533" r:id="rId7"/>
    <p:sldId id="534" r:id="rId8"/>
    <p:sldId id="535" r:id="rId9"/>
    <p:sldId id="536" r:id="rId10"/>
    <p:sldId id="537" r:id="rId11"/>
    <p:sldId id="538" r:id="rId12"/>
    <p:sldId id="545" r:id="rId13"/>
    <p:sldId id="540" r:id="rId14"/>
    <p:sldId id="630" r:id="rId15"/>
    <p:sldId id="541" r:id="rId16"/>
    <p:sldId id="542" r:id="rId17"/>
    <p:sldId id="543" r:id="rId18"/>
    <p:sldId id="544" r:id="rId19"/>
    <p:sldId id="628" r:id="rId20"/>
    <p:sldId id="612" r:id="rId21"/>
    <p:sldId id="613" r:id="rId22"/>
    <p:sldId id="629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A311"/>
    <a:srgbClr val="A07400"/>
    <a:srgbClr val="7030A0"/>
    <a:srgbClr val="75AB42"/>
    <a:srgbClr val="00E16C"/>
    <a:srgbClr val="E7E5E5"/>
    <a:srgbClr val="426EBE"/>
    <a:srgbClr val="426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3878"/>
  </p:normalViewPr>
  <p:slideViewPr>
    <p:cSldViewPr snapToGrid="0" snapToObjects="1">
      <p:cViewPr varScale="1">
        <p:scale>
          <a:sx n="102" d="100"/>
          <a:sy n="102" d="100"/>
        </p:scale>
        <p:origin x="156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F45F9-2673-8049-B93C-DB5643E99096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B2960-0829-D14D-B9B6-3B5ABF2647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64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44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57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30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759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371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411F3-7974-8F05-70E6-3A229BCF6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DDAE3F-0158-F538-A4CB-4C40E5B68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E97D6A-BAAD-6562-7A22-187194AD3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40916C-255D-01F0-79AD-D794C4308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449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279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688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442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4271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13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10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52B09-554A-F04B-ABE1-B6FECF14CDC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55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37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287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35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51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95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83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F196CB-CE32-424C-BB4B-BF1CA32DB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B5D64B-1B8C-6442-AFD7-7A8BC7926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D8A8E9-D9F8-0E4D-BA3C-256E2CB4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780D1-919F-AF4B-9073-E864FD26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E7E831-041B-F945-9C55-2A068692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19BCB-8FC3-5B4C-B8A7-14D7D8CC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634FBF-CD29-B84E-ACEC-C9FBED82E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48816-D2F0-3047-9E7C-5D402F93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62B36-B3E0-304D-A359-74EF18E5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4CB27D-54FC-E548-949F-5753B61C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89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DAD96E8-1CBB-E64C-B200-02D071897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179986-A7DF-CB47-A626-5D08A0C9B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CA008F-B604-F14E-91AA-B11BB20B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1586E0-3703-2346-85F1-A7DCCE58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6DECA3-0E72-AA48-A0DF-28CF3894A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53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830DD-81DE-0542-96BC-6917C5F2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231F8-C264-EC40-AC50-CEE6BAA75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9900A2-5579-F844-BE21-8D59BFFF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B310C4-8852-714C-AB6A-08C1A538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7059DC-2FD5-7243-A41C-1EBF855E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43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97DD5-2B04-DD49-8472-EAFEC6D8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2976FF-75D6-1041-9E4F-A7372C8C0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5F48EF-B64E-8847-9BD6-0C020F9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EF3C12-0928-FB4A-8E36-A64BC7C7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A465E2-4AF3-B54F-B903-51F560AC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83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06F857-8566-3E4D-917B-89767810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0A0AC1-A43D-6D49-9A53-56A5CFF5D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C3A5FC-C93C-0949-8C44-BF49051A3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D6E3B8-EF94-3243-AE0F-626441D6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33961B-E113-5B43-8EF9-0D4F28F5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800936-33D5-1349-B3F2-121EE46A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86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89568-2834-0340-8181-45646CBA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4B1790-3BF3-C44A-9280-203D2AD5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0A15E5-69B9-1245-A1DA-D63B482BB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5D7A2C-39DF-DA49-A246-D712BE8F1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BEB3AB-EF1B-2E41-8E21-88673B041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296AF3-7058-3D48-AE7F-F4041BE7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5FB748-A307-764A-B557-E20DD6A4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264C85-404D-2D43-A751-4451C74D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30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C4E78-4926-0549-8EAE-7205DE2F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9727C0-A1C6-304F-B128-CCF763D1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7D1424-63CB-7E4A-BFDA-874BAD69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B6826A-2189-4B4E-AE63-F356925D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82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3CFEA6-0266-B348-9B29-D702411F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220E9B-831A-534C-A992-E0043569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8C995F-16B5-BF45-828B-16407DAA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1B156-9CD7-D54A-BBBB-0D0F6019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CA046-6146-9D4B-A8F7-39A6DC94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3B4C8E-514A-3045-A42A-2EB952BAD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32B9E7-6F43-744F-A3D9-460E1434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358D4A-4825-7D4E-8025-ACC0033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30B8C3-B304-B346-A5EC-1FF188CF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64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0AD5D6-5F9C-014B-B96D-B8FAD34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9D8C3A-EE08-5A46-8035-259BEB7A4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BA78A6-3E5E-B543-B05D-59CB078F4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851CAE-DA6B-1B4F-AA61-1BB45B5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8CA2D9-4F3D-744B-93F0-25E045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51BFC3-40BE-EA42-A6D4-02BF92E9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27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1A370B-EC8F-5346-BE81-A7E44510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BD07D8-0E5B-AE4C-9300-B667A290F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56F7AC-5518-A74B-98F8-4FE2013A5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88722-9192-0749-B51C-ADB21846583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5C59BA-FF6E-1440-9A10-70B9C3C30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20D8B0-D7A8-8F42-AAC0-550A7049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8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1E8478AD-D5B4-A839-77AA-0A05457BCF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" y="152400"/>
            <a:chExt cx="12192000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5C65973-A0A1-0FB2-C9D1-7C5B2C4A0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039" b="29165"/>
            <a:stretch/>
          </p:blipFill>
          <p:spPr>
            <a:xfrm>
              <a:off x="152400" y="152400"/>
              <a:ext cx="12192000" cy="68580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791B28-6B5F-5A9F-B1AC-7BCD65583B63}"/>
                </a:ext>
              </a:extLst>
            </p:cNvPr>
            <p:cNvSpPr txBox="1"/>
            <p:nvPr/>
          </p:nvSpPr>
          <p:spPr>
            <a:xfrm>
              <a:off x="8786625" y="6364069"/>
              <a:ext cx="2106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© Editions Tommy DESCAMPS</a:t>
              </a:r>
            </a:p>
            <a:p>
              <a:pPr algn="ctr"/>
              <a:r>
                <a:rPr lang="fr-FR" sz="1200" b="1" dirty="0"/>
                <a:t>Tous droits réservés</a:t>
              </a:r>
            </a:p>
            <a:p>
              <a:pPr algn="ctr"/>
              <a:r>
                <a:rPr lang="fr-FR" sz="1200" b="1" dirty="0"/>
                <a:t> 2025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532359D-FC4B-744F-8887-0A8435DEF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109" y="462013"/>
            <a:ext cx="3537084" cy="4514248"/>
          </a:xfrm>
        </p:spPr>
        <p:txBody>
          <a:bodyPr anchor="ctr">
            <a:normAutofit/>
          </a:bodyPr>
          <a:lstStyle/>
          <a:p>
            <a:r>
              <a:rPr lang="fr-FR" sz="4000" dirty="0"/>
              <a:t>Théorie</a:t>
            </a:r>
            <a:br>
              <a:rPr lang="fr-FR" sz="4000" dirty="0"/>
            </a:b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Analyse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C402CEC-3E4A-C842-97D6-C4A09C99B6B8}"/>
              </a:ext>
            </a:extLst>
          </p:cNvPr>
          <p:cNvSpPr txBox="1">
            <a:spLocks/>
          </p:cNvSpPr>
          <p:nvPr/>
        </p:nvSpPr>
        <p:spPr>
          <a:xfrm>
            <a:off x="5238065" y="3794550"/>
            <a:ext cx="9144000" cy="1010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6887028-F83B-D344-A6D7-B2E4B5C38D43}"/>
              </a:ext>
            </a:extLst>
          </p:cNvPr>
          <p:cNvSpPr txBox="1">
            <a:spLocks/>
          </p:cNvSpPr>
          <p:nvPr/>
        </p:nvSpPr>
        <p:spPr>
          <a:xfrm>
            <a:off x="5115302" y="3583215"/>
            <a:ext cx="9144000" cy="346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/>
              <a:t>Niveau 7</a:t>
            </a:r>
          </a:p>
          <a:p>
            <a:r>
              <a:rPr lang="fr-FR" sz="3000" dirty="0"/>
              <a:t>BRAHMS, </a:t>
            </a:r>
            <a:r>
              <a:rPr lang="fr-FR" sz="3000" dirty="0" err="1"/>
              <a:t>Sankt</a:t>
            </a:r>
            <a:r>
              <a:rPr lang="fr-FR" sz="3000" dirty="0"/>
              <a:t> Raphael</a:t>
            </a:r>
          </a:p>
        </p:txBody>
      </p:sp>
    </p:spTree>
    <p:extLst>
      <p:ext uri="{BB962C8B-B14F-4D97-AF65-F5344CB8AC3E}">
        <p14:creationId xmlns:p14="http://schemas.microsoft.com/office/powerpoint/2010/main" val="25369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">
        <p:fade/>
      </p:transition>
    </mc:Choice>
    <mc:Fallback xmlns="">
      <p:transition spd="med" advTm="342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7405F2E-147A-3B72-46DE-34B9ACFCB790}"/>
              </a:ext>
            </a:extLst>
          </p:cNvPr>
          <p:cNvSpPr txBox="1">
            <a:spLocks/>
          </p:cNvSpPr>
          <p:nvPr/>
        </p:nvSpPr>
        <p:spPr>
          <a:xfrm>
            <a:off x="843285" y="2260866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Tonalité ou modulation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A899496-CA09-D0B8-7A58-429CE3C8A624}"/>
              </a:ext>
            </a:extLst>
          </p:cNvPr>
          <p:cNvSpPr txBox="1">
            <a:spLocks/>
          </p:cNvSpPr>
          <p:nvPr/>
        </p:nvSpPr>
        <p:spPr>
          <a:xfrm>
            <a:off x="843285" y="3492197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Notes de la basse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6EEA2E3-B1F7-4461-97C0-9963B0E2A27C}"/>
              </a:ext>
            </a:extLst>
          </p:cNvPr>
          <p:cNvSpPr txBox="1">
            <a:spLocks/>
          </p:cNvSpPr>
          <p:nvPr/>
        </p:nvSpPr>
        <p:spPr>
          <a:xfrm>
            <a:off x="848366" y="472352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Degrés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0516E47-4465-31E3-1834-D3E5324C53DD}"/>
              </a:ext>
            </a:extLst>
          </p:cNvPr>
          <p:cNvSpPr txBox="1">
            <a:spLocks/>
          </p:cNvSpPr>
          <p:nvPr/>
        </p:nvSpPr>
        <p:spPr>
          <a:xfrm>
            <a:off x="848366" y="595485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Cadence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1E0AB03-F93B-15AB-107B-FE220377AE81}"/>
              </a:ext>
            </a:extLst>
          </p:cNvPr>
          <p:cNvSpPr txBox="1">
            <a:spLocks/>
          </p:cNvSpPr>
          <p:nvPr/>
        </p:nvSpPr>
        <p:spPr>
          <a:xfrm>
            <a:off x="6254200" y="2260866"/>
            <a:ext cx="5094515" cy="5874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Sol mineur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311034D-FB16-76AC-2563-772D30674539}"/>
              </a:ext>
            </a:extLst>
          </p:cNvPr>
          <p:cNvSpPr txBox="1">
            <a:spLocks/>
          </p:cNvSpPr>
          <p:nvPr/>
        </p:nvSpPr>
        <p:spPr>
          <a:xfrm>
            <a:off x="6264369" y="3492198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Ré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AF9749D-F0C4-7400-70BC-652FF5CCDD4B}"/>
              </a:ext>
            </a:extLst>
          </p:cNvPr>
          <p:cNvSpPr txBox="1">
            <a:spLocks/>
          </p:cNvSpPr>
          <p:nvPr/>
        </p:nvSpPr>
        <p:spPr>
          <a:xfrm>
            <a:off x="6264369" y="472352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499927B-6E69-B119-D1EA-7419F17F7D77}"/>
              </a:ext>
            </a:extLst>
          </p:cNvPr>
          <p:cNvSpPr txBox="1">
            <a:spLocks/>
          </p:cNvSpPr>
          <p:nvPr/>
        </p:nvSpPr>
        <p:spPr>
          <a:xfrm>
            <a:off x="6264369" y="595485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½ cadence</a:t>
            </a:r>
            <a:endParaRPr lang="fr-FR" sz="2200" u="sng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cadence à la mesure 6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DF5C61-1C43-9C84-2204-86BFB253CDAA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1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cadence aux mesures 19-20 ?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7A8DFE6-D9FE-B2BA-FCEA-4AABBDE683E6}"/>
              </a:ext>
            </a:extLst>
          </p:cNvPr>
          <p:cNvSpPr txBox="1">
            <a:spLocks/>
          </p:cNvSpPr>
          <p:nvPr/>
        </p:nvSpPr>
        <p:spPr>
          <a:xfrm>
            <a:off x="843285" y="2260866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Tonalité ou modulation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30724D71-F5A4-3A83-FF39-2F7994FBBC06}"/>
              </a:ext>
            </a:extLst>
          </p:cNvPr>
          <p:cNvSpPr txBox="1">
            <a:spLocks/>
          </p:cNvSpPr>
          <p:nvPr/>
        </p:nvSpPr>
        <p:spPr>
          <a:xfrm>
            <a:off x="843285" y="3492197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Notes de la basse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7B1B26AF-0729-DFA6-732F-30EBD6A56CD8}"/>
              </a:ext>
            </a:extLst>
          </p:cNvPr>
          <p:cNvSpPr txBox="1">
            <a:spLocks/>
          </p:cNvSpPr>
          <p:nvPr/>
        </p:nvSpPr>
        <p:spPr>
          <a:xfrm>
            <a:off x="848366" y="472352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Degrés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E360CDAA-4390-2790-E19B-1E31A3B2921A}"/>
              </a:ext>
            </a:extLst>
          </p:cNvPr>
          <p:cNvSpPr txBox="1">
            <a:spLocks/>
          </p:cNvSpPr>
          <p:nvPr/>
        </p:nvSpPr>
        <p:spPr>
          <a:xfrm>
            <a:off x="848366" y="595485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Cadence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3691D8C1-6F21-962C-E41B-4145805C3C25}"/>
              </a:ext>
            </a:extLst>
          </p:cNvPr>
          <p:cNvSpPr txBox="1">
            <a:spLocks/>
          </p:cNvSpPr>
          <p:nvPr/>
        </p:nvSpPr>
        <p:spPr>
          <a:xfrm>
            <a:off x="6254200" y="2260866"/>
            <a:ext cx="5094515" cy="5874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Sol mineur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6E8E848-BB7C-05B5-6329-F643518A9701}"/>
              </a:ext>
            </a:extLst>
          </p:cNvPr>
          <p:cNvSpPr txBox="1">
            <a:spLocks/>
          </p:cNvSpPr>
          <p:nvPr/>
        </p:nvSpPr>
        <p:spPr>
          <a:xfrm>
            <a:off x="6264369" y="3492198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Ré – sol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D9C57692-B60F-C34F-5C3F-EF5C33FAD7B1}"/>
              </a:ext>
            </a:extLst>
          </p:cNvPr>
          <p:cNvSpPr txBox="1">
            <a:spLocks/>
          </p:cNvSpPr>
          <p:nvPr/>
        </p:nvSpPr>
        <p:spPr>
          <a:xfrm>
            <a:off x="6264369" y="472352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V – I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E5B65362-69A8-58C7-F5A2-5DF57A8EB251}"/>
              </a:ext>
            </a:extLst>
          </p:cNvPr>
          <p:cNvSpPr txBox="1">
            <a:spLocks/>
          </p:cNvSpPr>
          <p:nvPr/>
        </p:nvSpPr>
        <p:spPr>
          <a:xfrm>
            <a:off x="6264369" y="595485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Cadence Parfaite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79C7AE-0EA3-AC0A-1321-F608F1216544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7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5885937-FDCC-FF0D-AE76-FFDC98CFC542}"/>
              </a:ext>
            </a:extLst>
          </p:cNvPr>
          <p:cNvSpPr txBox="1">
            <a:spLocks/>
          </p:cNvSpPr>
          <p:nvPr/>
        </p:nvSpPr>
        <p:spPr>
          <a:xfrm>
            <a:off x="871217" y="337327"/>
            <a:ext cx="5094000" cy="65747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err="1">
                <a:solidFill>
                  <a:schemeClr val="bg1"/>
                </a:solidFill>
              </a:rPr>
              <a:t>Entoure</a:t>
            </a:r>
            <a:r>
              <a:rPr lang="en-US" sz="2200" dirty="0">
                <a:solidFill>
                  <a:schemeClr val="bg1"/>
                </a:solidFill>
              </a:rPr>
              <a:t> un </a:t>
            </a:r>
            <a:r>
              <a:rPr lang="en-US" sz="2200" dirty="0" err="1">
                <a:solidFill>
                  <a:schemeClr val="bg1"/>
                </a:solidFill>
              </a:rPr>
              <a:t>chromatisme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7D54EC5-D8EE-4F1D-E18B-A6314D66E0F4}"/>
              </a:ext>
            </a:extLst>
          </p:cNvPr>
          <p:cNvSpPr txBox="1">
            <a:spLocks/>
          </p:cNvSpPr>
          <p:nvPr/>
        </p:nvSpPr>
        <p:spPr>
          <a:xfrm>
            <a:off x="6302985" y="337326"/>
            <a:ext cx="5094515" cy="657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Voix d’alto – mesures 19-20</a:t>
            </a:r>
            <a:endParaRPr lang="fr-FR" sz="2200" baseline="30000" dirty="0">
              <a:solidFill>
                <a:srgbClr val="0070C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41E66B3-B7ED-2408-BE7B-575AA47EE5EB}"/>
              </a:ext>
            </a:extLst>
          </p:cNvPr>
          <p:cNvSpPr txBox="1">
            <a:spLocks/>
          </p:cNvSpPr>
          <p:nvPr/>
        </p:nvSpPr>
        <p:spPr>
          <a:xfrm>
            <a:off x="6302985" y="1283913"/>
            <a:ext cx="5094515" cy="8215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Suite de notes à ½ tons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F0C5D87-791E-5E85-6114-0D620EF68908}"/>
              </a:ext>
            </a:extLst>
          </p:cNvPr>
          <p:cNvSpPr txBox="1">
            <a:spLocks/>
          </p:cNvSpPr>
          <p:nvPr/>
        </p:nvSpPr>
        <p:spPr>
          <a:xfrm>
            <a:off x="871734" y="1283913"/>
            <a:ext cx="5094000" cy="821547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99A59F2-42CB-A8FC-7D8E-1EBE9D345A3F}"/>
              </a:ext>
            </a:extLst>
          </p:cNvPr>
          <p:cNvSpPr txBox="1">
            <a:spLocks/>
          </p:cNvSpPr>
          <p:nvPr/>
        </p:nvSpPr>
        <p:spPr>
          <a:xfrm>
            <a:off x="871217" y="3100264"/>
            <a:ext cx="5094000" cy="65747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Quelle </a:t>
            </a:r>
            <a:r>
              <a:rPr lang="en-US" sz="2200" dirty="0" err="1">
                <a:solidFill>
                  <a:schemeClr val="bg1"/>
                </a:solidFill>
              </a:rPr>
              <a:t>est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l’enharmonie</a:t>
            </a:r>
            <a:r>
              <a:rPr lang="en-US" sz="2200" dirty="0">
                <a:solidFill>
                  <a:schemeClr val="bg1"/>
                </a:solidFill>
              </a:rPr>
              <a:t> du fa</a:t>
            </a:r>
            <a:r>
              <a:rPr lang="en-US" sz="2200" baseline="30000" dirty="0">
                <a:solidFill>
                  <a:schemeClr val="bg1"/>
                </a:solidFill>
              </a:rPr>
              <a:t>#</a:t>
            </a:r>
            <a:r>
              <a:rPr lang="en-US" sz="2200" dirty="0">
                <a:solidFill>
                  <a:schemeClr val="bg1"/>
                </a:solidFill>
              </a:rPr>
              <a:t> ?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B4F697A5-7E72-5646-33E2-B685AA8B750B}"/>
              </a:ext>
            </a:extLst>
          </p:cNvPr>
          <p:cNvSpPr txBox="1">
            <a:spLocks/>
          </p:cNvSpPr>
          <p:nvPr/>
        </p:nvSpPr>
        <p:spPr>
          <a:xfrm>
            <a:off x="6302985" y="3100263"/>
            <a:ext cx="5094515" cy="657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rgbClr val="0070C0"/>
                </a:solidFill>
              </a:rPr>
              <a:t>Sol</a:t>
            </a:r>
            <a:r>
              <a:rPr lang="fr-FR" sz="2200" baseline="30000" dirty="0" err="1">
                <a:solidFill>
                  <a:srgbClr val="0070C0"/>
                </a:solidFill>
              </a:rPr>
              <a:t>b</a:t>
            </a:r>
            <a:endParaRPr lang="fr-FR" sz="2200" baseline="30000" dirty="0">
              <a:solidFill>
                <a:srgbClr val="0070C0"/>
              </a:solidFill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E4C00C49-54ED-6190-4C1E-73ED00A9BC36}"/>
              </a:ext>
            </a:extLst>
          </p:cNvPr>
          <p:cNvSpPr txBox="1">
            <a:spLocks/>
          </p:cNvSpPr>
          <p:nvPr/>
        </p:nvSpPr>
        <p:spPr>
          <a:xfrm>
            <a:off x="6302985" y="4040684"/>
            <a:ext cx="5094515" cy="1999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L’enharmonie est le même son écrit de deux manières différentes. 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Attention, à cause des ½ tons                        mi-fa et si-do,                                                       le si</a:t>
            </a:r>
            <a:r>
              <a:rPr lang="fr-FR" sz="2200" baseline="30000" dirty="0">
                <a:solidFill>
                  <a:srgbClr val="C00000"/>
                </a:solidFill>
              </a:rPr>
              <a:t>#</a:t>
            </a:r>
            <a:r>
              <a:rPr lang="fr-FR" sz="2200" dirty="0">
                <a:solidFill>
                  <a:srgbClr val="C00000"/>
                </a:solidFill>
              </a:rPr>
              <a:t> a le même son que le do.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C0C55C6C-B178-3042-40C1-BE4E0754F85B}"/>
              </a:ext>
            </a:extLst>
          </p:cNvPr>
          <p:cNvSpPr txBox="1">
            <a:spLocks/>
          </p:cNvSpPr>
          <p:nvPr/>
        </p:nvSpPr>
        <p:spPr>
          <a:xfrm>
            <a:off x="871734" y="4040684"/>
            <a:ext cx="5094000" cy="199948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8CA129-CF5A-8DDC-9A6C-A3262224C551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6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1, voix de soprano, sol – si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Sol Majeur = 1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si bécarre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ce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Sol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si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Le si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diminue l’intervalle d’un cran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20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Tierce mineure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5747" y="2882057"/>
            <a:ext cx="7199996" cy="964948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6834DC5-3311-9FA0-6455-E544AAA9FB28}"/>
              </a:ext>
            </a:extLst>
          </p:cNvPr>
          <p:cNvSpPr txBox="1">
            <a:spLocks/>
          </p:cNvSpPr>
          <p:nvPr/>
        </p:nvSpPr>
        <p:spPr>
          <a:xfrm>
            <a:off x="9887284" y="2766048"/>
            <a:ext cx="1498397" cy="72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ce</a:t>
            </a: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 mineure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3</a:t>
            </a:r>
            <a:r>
              <a:rPr lang="fr-FR" sz="2200" i="1" baseline="30000" dirty="0">
                <a:solidFill>
                  <a:schemeClr val="bg1"/>
                </a:solidFill>
              </a:rPr>
              <a:t>ce</a:t>
            </a:r>
            <a:r>
              <a:rPr lang="fr-FR" sz="2200" i="1" dirty="0">
                <a:solidFill>
                  <a:schemeClr val="bg1"/>
                </a:solidFill>
              </a:rPr>
              <a:t> Maj.</a:t>
            </a:r>
          </a:p>
        </p:txBody>
      </p:sp>
      <p:sp>
        <p:nvSpPr>
          <p:cNvPr id="28" name="Flèche courbée vers la droite 27">
            <a:extLst>
              <a:ext uri="{FF2B5EF4-FFF2-40B4-BE49-F238E27FC236}">
                <a16:creationId xmlns:a16="http://schemas.microsoft.com/office/drawing/2014/main" id="{655A18DE-7880-05AF-E519-21C79E520DA9}"/>
              </a:ext>
            </a:extLst>
          </p:cNvPr>
          <p:cNvSpPr/>
          <p:nvPr/>
        </p:nvSpPr>
        <p:spPr>
          <a:xfrm flipH="1">
            <a:off x="11594324" y="2086665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sol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252D78DA-01E5-8FD4-2F9C-A4DD4AF09980}"/>
              </a:ext>
            </a:extLst>
          </p:cNvPr>
          <p:cNvSpPr txBox="1">
            <a:spLocks/>
          </p:cNvSpPr>
          <p:nvPr/>
        </p:nvSpPr>
        <p:spPr>
          <a:xfrm>
            <a:off x="9126370" y="2776745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479FB8A-01EF-3D56-22B6-CDCA11C3B662}"/>
              </a:ext>
            </a:extLst>
          </p:cNvPr>
          <p:cNvCxnSpPr>
            <a:cxnSpLocks/>
          </p:cNvCxnSpPr>
          <p:nvPr/>
        </p:nvCxnSpPr>
        <p:spPr>
          <a:xfrm>
            <a:off x="9419195" y="3617259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3192494" y="2947522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7A87A17-72C1-5391-A432-C596AEFDA2D7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8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9959A-722B-2A18-95D5-26F1E649C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5E8E4C5-2F96-D998-3A41-EB63CDE0CD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C68BB4E8-D420-9680-F6AF-19C9DB83B700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3, voix de alto/soprano, mi – la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9D7220E-3DD0-6660-4CFF-444632CDA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9738891-BE2B-2A34-E673-31EF9E937D64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E745F85-D0C7-ABEB-172F-2A1877951939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06F7893-8307-1FC0-FC27-75C1DFBAD974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6ABE405-5FFF-D40E-3DF4-B4D5DFD0AAEC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Mi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 = 3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516A13D0-AC9D-9C9D-3D0F-6CD8B9E26D53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OUI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la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A7364424-FB59-F670-7276-C2ADDEFCADFC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Juste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mi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la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394E402-B4F3-8764-297C-75A9BA148543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Le la augmente l’intervalle d’un cran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20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Quarte augmentée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F20330F6-AD0E-829F-0A4A-B9047BC7FB8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46DA337-8B3D-0CDD-CF6B-1835A1E4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5747" y="2882057"/>
            <a:ext cx="7199996" cy="964947"/>
          </a:xfrm>
          <a:prstGeom prst="rect">
            <a:avLst/>
          </a:prstGeom>
        </p:spPr>
      </p:pic>
      <p:sp>
        <p:nvSpPr>
          <p:cNvPr id="28" name="Flèche courbée vers la droite 27">
            <a:extLst>
              <a:ext uri="{FF2B5EF4-FFF2-40B4-BE49-F238E27FC236}">
                <a16:creationId xmlns:a16="http://schemas.microsoft.com/office/drawing/2014/main" id="{A7668D6F-471E-5804-441E-AD57301EF7BB}"/>
              </a:ext>
            </a:extLst>
          </p:cNvPr>
          <p:cNvSpPr/>
          <p:nvPr/>
        </p:nvSpPr>
        <p:spPr>
          <a:xfrm flipH="1" flipV="1">
            <a:off x="11594324" y="2086665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B6A0C545-2ADA-598B-FC93-39EF75CCAF39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accent6">
                    <a:lumMod val="75000"/>
                  </a:schemeClr>
                </a:solidFill>
              </a:rPr>
              <a:t>mi</a:t>
            </a:r>
            <a:r>
              <a:rPr lang="fr-FR" sz="2200" i="1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EFDDBD5C-5D19-4E71-B084-392C1EFE8EDE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la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686B504-E9C3-27CE-F715-74AFDA6465C7}"/>
              </a:ext>
            </a:extLst>
          </p:cNvPr>
          <p:cNvCxnSpPr>
            <a:cxnSpLocks/>
          </p:cNvCxnSpPr>
          <p:nvPr/>
        </p:nvCxnSpPr>
        <p:spPr>
          <a:xfrm>
            <a:off x="9419195" y="3617259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4774C68E-C2C1-4F17-4D09-83996A27AE22}"/>
              </a:ext>
            </a:extLst>
          </p:cNvPr>
          <p:cNvSpPr txBox="1">
            <a:spLocks/>
          </p:cNvSpPr>
          <p:nvPr/>
        </p:nvSpPr>
        <p:spPr>
          <a:xfrm>
            <a:off x="4114349" y="2984430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B2A9759-CDFF-DBB5-CD45-9C425318C2D4}"/>
              </a:ext>
            </a:extLst>
          </p:cNvPr>
          <p:cNvSpPr txBox="1">
            <a:spLocks/>
          </p:cNvSpPr>
          <p:nvPr/>
        </p:nvSpPr>
        <p:spPr>
          <a:xfrm>
            <a:off x="9887281" y="2762635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4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Juste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B4BA2F0F-2466-CA20-E015-5AC97AB79B9D}"/>
              </a:ext>
            </a:extLst>
          </p:cNvPr>
          <p:cNvSpPr txBox="1">
            <a:spLocks/>
          </p:cNvSpPr>
          <p:nvPr/>
        </p:nvSpPr>
        <p:spPr>
          <a:xfrm>
            <a:off x="9887281" y="1555633"/>
            <a:ext cx="1498397" cy="72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 Aug.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CFD0604-8773-BFBE-4029-E0BD34F76542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7010141-3A54-E326-A4B3-E899EE47B0A4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9F3571C1-AD8B-4FEC-C8C4-E447B07E8F79}"/>
              </a:ext>
            </a:extLst>
          </p:cNvPr>
          <p:cNvSpPr txBox="1">
            <a:spLocks/>
          </p:cNvSpPr>
          <p:nvPr/>
        </p:nvSpPr>
        <p:spPr>
          <a:xfrm>
            <a:off x="9126370" y="2762635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accent6">
                    <a:lumMod val="75000"/>
                  </a:schemeClr>
                </a:solidFill>
              </a:rPr>
              <a:t>la</a:t>
            </a:r>
            <a:r>
              <a:rPr lang="fr-FR" sz="2200" i="1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4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4" grpId="0" animBg="1"/>
      <p:bldP spid="34" grpId="1" animBg="1"/>
      <p:bldP spid="15" grpId="0" animBg="1"/>
      <p:bldP spid="36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170688" y="188259"/>
            <a:ext cx="12192000" cy="685800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mesures 6-7, voix de soprano, ré – sol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Ré Majeur = 2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sol bécarre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Juste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Ré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sol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Aucun changement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20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Quinte Juste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5747" y="2882057"/>
            <a:ext cx="7199996" cy="964947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5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Juste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ré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sol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4105937" y="2980760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55D872-F3BF-AB17-0AFC-187A505FA0A1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1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170688" y="188259"/>
            <a:ext cx="12192000" cy="685800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12, voix d’alto, fa – ré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Fa Majeur = 1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ré bécarre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Fa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ré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Aucun changement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20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Sixte Majeure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5750" y="2882057"/>
            <a:ext cx="7199989" cy="964947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6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Majeure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fa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ré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5536190" y="2946954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F2B5F2-AD37-F0ED-0C62-E0FC07827909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9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34" grpId="0" animBg="1"/>
      <p:bldP spid="3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14, voix d’alto, mi – do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Mi Majeur = 4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OUI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do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Mi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do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Le do diminue l’intervalle d’un cran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20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Sixte mineure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5747" y="2882057"/>
            <a:ext cx="7199996" cy="964947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6834DC5-3311-9FA0-6455-E544AAA9FB28}"/>
              </a:ext>
            </a:extLst>
          </p:cNvPr>
          <p:cNvSpPr txBox="1">
            <a:spLocks/>
          </p:cNvSpPr>
          <p:nvPr/>
        </p:nvSpPr>
        <p:spPr>
          <a:xfrm>
            <a:off x="9887284" y="2766048"/>
            <a:ext cx="1498397" cy="72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 mineure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6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Maj.</a:t>
            </a:r>
          </a:p>
        </p:txBody>
      </p:sp>
      <p:sp>
        <p:nvSpPr>
          <p:cNvPr id="28" name="Flèche courbée vers la droite 27">
            <a:extLst>
              <a:ext uri="{FF2B5EF4-FFF2-40B4-BE49-F238E27FC236}">
                <a16:creationId xmlns:a16="http://schemas.microsoft.com/office/drawing/2014/main" id="{655A18DE-7880-05AF-E519-21C79E520DA9}"/>
              </a:ext>
            </a:extLst>
          </p:cNvPr>
          <p:cNvSpPr/>
          <p:nvPr/>
        </p:nvSpPr>
        <p:spPr>
          <a:xfrm flipH="1">
            <a:off x="11594324" y="2086665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sol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do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252D78DA-01E5-8FD4-2F9C-A4DD4AF09980}"/>
              </a:ext>
            </a:extLst>
          </p:cNvPr>
          <p:cNvSpPr txBox="1">
            <a:spLocks/>
          </p:cNvSpPr>
          <p:nvPr/>
        </p:nvSpPr>
        <p:spPr>
          <a:xfrm>
            <a:off x="9126370" y="2776745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do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479FB8A-01EF-3D56-22B6-CDCA11C3B662}"/>
              </a:ext>
            </a:extLst>
          </p:cNvPr>
          <p:cNvCxnSpPr>
            <a:cxnSpLocks/>
          </p:cNvCxnSpPr>
          <p:nvPr/>
        </p:nvCxnSpPr>
        <p:spPr>
          <a:xfrm>
            <a:off x="9419195" y="3617259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5655278" y="2945162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A0C82A-8836-189F-4DE6-E97A446637FA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3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170688" y="188259"/>
            <a:ext cx="12192000" cy="685800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mesures 17-18, voix de basse, mi – si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 = 2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OUI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mi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Juste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Si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mi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Aucun changement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20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Quarte Juste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5750" y="2882057"/>
            <a:ext cx="7199989" cy="964946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4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Juste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accent6">
                    <a:lumMod val="75000"/>
                  </a:schemeClr>
                </a:solidFill>
              </a:rPr>
              <a:t>mi</a:t>
            </a:r>
            <a:r>
              <a:rPr lang="fr-FR" sz="2200" i="1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3974592" y="3095998"/>
            <a:ext cx="691152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0C183A-2BB8-2038-3BDA-0C99F654D575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1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34" grpId="0" animBg="1"/>
      <p:bldP spid="3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93DBA0C-86AD-96DA-788F-DECEE26DE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A60CF73-B678-2948-9E6F-1B3A5C2F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84891"/>
            <a:ext cx="5094000" cy="720000"/>
          </a:xfr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Mesure à la noire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7690FD72-8E1B-F748-8444-977C437A44AC}"/>
              </a:ext>
            </a:extLst>
          </p:cNvPr>
          <p:cNvSpPr txBox="1">
            <a:spLocks/>
          </p:cNvSpPr>
          <p:nvPr/>
        </p:nvSpPr>
        <p:spPr>
          <a:xfrm>
            <a:off x="6259284" y="1884891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Blanche = noire</a:t>
            </a:r>
          </a:p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Noire = croche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E256896-FF4F-5E4A-A2D8-79571294AF52}"/>
              </a:ext>
            </a:extLst>
          </p:cNvPr>
          <p:cNvSpPr txBox="1">
            <a:spLocks/>
          </p:cNvSpPr>
          <p:nvPr/>
        </p:nvSpPr>
        <p:spPr>
          <a:xfrm>
            <a:off x="838198" y="2787147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03B67769-92BE-2147-B6D8-B5B2132E130A}"/>
              </a:ext>
            </a:extLst>
          </p:cNvPr>
          <p:cNvSpPr txBox="1">
            <a:spLocks/>
          </p:cNvSpPr>
          <p:nvPr/>
        </p:nvSpPr>
        <p:spPr>
          <a:xfrm>
            <a:off x="838198" y="4150803"/>
            <a:ext cx="5094000" cy="720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Mesure à la croche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9C43A10-AE71-9C49-B8CF-DF108AE75C42}"/>
              </a:ext>
            </a:extLst>
          </p:cNvPr>
          <p:cNvSpPr txBox="1">
            <a:spLocks/>
          </p:cNvSpPr>
          <p:nvPr/>
        </p:nvSpPr>
        <p:spPr>
          <a:xfrm>
            <a:off x="6259283" y="4150803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Noire = croche</a:t>
            </a:r>
          </a:p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Croche = double-croche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15896012-A876-FC41-B152-E710E6E0ECFD}"/>
              </a:ext>
            </a:extLst>
          </p:cNvPr>
          <p:cNvSpPr txBox="1">
            <a:spLocks/>
          </p:cNvSpPr>
          <p:nvPr/>
        </p:nvSpPr>
        <p:spPr>
          <a:xfrm>
            <a:off x="838197" y="5090314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AF2FCC4-FC61-E444-9C15-C68AA0B83A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4088" y="293832"/>
            <a:ext cx="9563823" cy="9828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371959-5123-9C4D-9FB1-0D4298E2D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82798" y="2993402"/>
            <a:ext cx="8026400" cy="78453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0CD48F-E9CF-504A-A239-811477A4F9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82798" y="5288746"/>
            <a:ext cx="8026400" cy="7845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33B028-1EB1-C830-F2B9-739D5C86F28A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extLst>
      <p:ext uri="{BB962C8B-B14F-4D97-AF65-F5344CB8AC3E}">
        <p14:creationId xmlns:p14="http://schemas.microsoft.com/office/powerpoint/2010/main" val="34600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BDB76635-BCA0-C2F8-ABC2-C446913FAD3C}"/>
              </a:ext>
            </a:extLst>
          </p:cNvPr>
          <p:cNvSpPr txBox="1">
            <a:spLocks/>
          </p:cNvSpPr>
          <p:nvPr/>
        </p:nvSpPr>
        <p:spPr>
          <a:xfrm>
            <a:off x="833117" y="2846861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Choix Majeur / mineur</a:t>
            </a: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103F97A-0EE9-3C20-25E7-29B1E20A0630}"/>
              </a:ext>
            </a:extLst>
          </p:cNvPr>
          <p:cNvSpPr txBox="1">
            <a:spLocks/>
          </p:cNvSpPr>
          <p:nvPr/>
        </p:nvSpPr>
        <p:spPr>
          <a:xfrm>
            <a:off x="833117" y="3542870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1</a:t>
            </a:r>
            <a:r>
              <a:rPr lang="fr-FR" sz="2200" baseline="30000" dirty="0">
                <a:solidFill>
                  <a:schemeClr val="bg1"/>
                </a:solidFill>
              </a:rPr>
              <a:t>e</a:t>
            </a:r>
            <a:r>
              <a:rPr lang="fr-FR" sz="2200" dirty="0">
                <a:solidFill>
                  <a:schemeClr val="bg1"/>
                </a:solidFill>
              </a:rPr>
              <a:t> et dernière note à la basse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F729A781-F051-198E-8236-885BEE37279B}"/>
              </a:ext>
            </a:extLst>
          </p:cNvPr>
          <p:cNvSpPr txBox="1">
            <a:spLocks/>
          </p:cNvSpPr>
          <p:nvPr/>
        </p:nvSpPr>
        <p:spPr>
          <a:xfrm>
            <a:off x="838198" y="4238879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Note sensible de la gamme mineure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E5F64E31-E37F-A792-1256-B701575B155A}"/>
              </a:ext>
            </a:extLst>
          </p:cNvPr>
          <p:cNvSpPr txBox="1">
            <a:spLocks/>
          </p:cNvSpPr>
          <p:nvPr/>
        </p:nvSpPr>
        <p:spPr>
          <a:xfrm>
            <a:off x="838198" y="4934888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Clair / sombre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45CF6B9A-75A7-A1FE-7F4D-B3D0DC0FF5E9}"/>
              </a:ext>
            </a:extLst>
          </p:cNvPr>
          <p:cNvSpPr txBox="1">
            <a:spLocks/>
          </p:cNvSpPr>
          <p:nvPr/>
        </p:nvSpPr>
        <p:spPr>
          <a:xfrm>
            <a:off x="6254202" y="284686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Si</a:t>
            </a:r>
            <a:r>
              <a:rPr lang="fr-FR" sz="2200" baseline="30000" dirty="0">
                <a:solidFill>
                  <a:srgbClr val="C00000"/>
                </a:solidFill>
              </a:rPr>
              <a:t>b</a:t>
            </a:r>
            <a:r>
              <a:rPr lang="fr-FR" sz="2200" dirty="0">
                <a:solidFill>
                  <a:srgbClr val="C00000"/>
                </a:solidFill>
              </a:rPr>
              <a:t> Majeur ou Sol mineur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64127F7E-EFFA-3226-45A1-D216F139F95A}"/>
              </a:ext>
            </a:extLst>
          </p:cNvPr>
          <p:cNvSpPr txBox="1">
            <a:spLocks/>
          </p:cNvSpPr>
          <p:nvPr/>
        </p:nvSpPr>
        <p:spPr>
          <a:xfrm>
            <a:off x="6254201" y="3545288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SOL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C44E8CD9-09C1-9D06-E480-EDF073447269}"/>
              </a:ext>
            </a:extLst>
          </p:cNvPr>
          <p:cNvSpPr txBox="1">
            <a:spLocks/>
          </p:cNvSpPr>
          <p:nvPr/>
        </p:nvSpPr>
        <p:spPr>
          <a:xfrm>
            <a:off x="6254201" y="4238881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Fa</a:t>
            </a:r>
            <a:r>
              <a:rPr lang="fr-FR" sz="2200" baseline="30000" dirty="0">
                <a:solidFill>
                  <a:srgbClr val="C00000"/>
                </a:solidFill>
              </a:rPr>
              <a:t>#</a:t>
            </a:r>
            <a:r>
              <a:rPr lang="fr-FR" sz="2200" dirty="0">
                <a:solidFill>
                  <a:srgbClr val="C00000"/>
                </a:solidFill>
              </a:rPr>
              <a:t> : on le retrouve</a:t>
            </a: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14881441-7CB9-07F1-55B1-15803DC5E4C8}"/>
              </a:ext>
            </a:extLst>
          </p:cNvPr>
          <p:cNvSpPr txBox="1">
            <a:spLocks/>
          </p:cNvSpPr>
          <p:nvPr/>
        </p:nvSpPr>
        <p:spPr>
          <a:xfrm>
            <a:off x="6254201" y="4934888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Sombre</a:t>
            </a:r>
            <a:endParaRPr lang="fr-FR" sz="2200" u="sng" dirty="0">
              <a:solidFill>
                <a:srgbClr val="C00000"/>
              </a:solidFill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du début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Sol mineur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FADA48E3-73CE-B629-9ECC-8187A7B4B7F8}"/>
              </a:ext>
            </a:extLst>
          </p:cNvPr>
          <p:cNvSpPr txBox="1">
            <a:spLocks/>
          </p:cNvSpPr>
          <p:nvPr/>
        </p:nvSpPr>
        <p:spPr>
          <a:xfrm>
            <a:off x="833117" y="1217362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relative ?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39467DB-1FAA-E1CA-71D3-F87D7C4C72F1}"/>
              </a:ext>
            </a:extLst>
          </p:cNvPr>
          <p:cNvSpPr txBox="1">
            <a:spLocks/>
          </p:cNvSpPr>
          <p:nvPr/>
        </p:nvSpPr>
        <p:spPr>
          <a:xfrm>
            <a:off x="6264885" y="121736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Si</a:t>
            </a:r>
            <a:r>
              <a:rPr lang="fr-FR" sz="2200" baseline="30000" dirty="0">
                <a:solidFill>
                  <a:srgbClr val="0070C0"/>
                </a:solidFill>
              </a:rPr>
              <a:t>b</a:t>
            </a:r>
            <a:r>
              <a:rPr lang="fr-FR" sz="2200" dirty="0">
                <a:solidFill>
                  <a:srgbClr val="0070C0"/>
                </a:solidFill>
              </a:rPr>
              <a:t> Majeur</a:t>
            </a:r>
            <a:endParaRPr lang="fr-FR" sz="2200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1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53D428B-1931-0CBE-827C-A1DED1D4F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96E1D02-918F-1749-8AD0-23FC56E8B012}"/>
              </a:ext>
            </a:extLst>
          </p:cNvPr>
          <p:cNvSpPr txBox="1">
            <a:spLocks/>
          </p:cNvSpPr>
          <p:nvPr/>
        </p:nvSpPr>
        <p:spPr>
          <a:xfrm>
            <a:off x="838198" y="1362377"/>
            <a:ext cx="1393373" cy="291057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dirty="0">
                <a:solidFill>
                  <a:schemeClr val="bg1"/>
                </a:solidFill>
              </a:rPr>
              <a:t>En si</a:t>
            </a:r>
            <a:r>
              <a:rPr lang="fr-FR" sz="1400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A60CF73-B678-2948-9E6F-1B3A5C2F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84891"/>
            <a:ext cx="5094000" cy="720000"/>
          </a:xfr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Lecture dans la nouvelle clé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7690FD72-8E1B-F748-8444-977C437A44AC}"/>
              </a:ext>
            </a:extLst>
          </p:cNvPr>
          <p:cNvSpPr txBox="1">
            <a:spLocks/>
          </p:cNvSpPr>
          <p:nvPr/>
        </p:nvSpPr>
        <p:spPr>
          <a:xfrm>
            <a:off x="6259284" y="1884891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Clé d’ut 4</a:t>
            </a:r>
            <a:r>
              <a:rPr lang="fr-FR" sz="2000" baseline="30000" dirty="0">
                <a:solidFill>
                  <a:srgbClr val="92D050"/>
                </a:solidFill>
              </a:rPr>
              <a:t>e</a:t>
            </a:r>
            <a:r>
              <a:rPr lang="fr-FR" sz="2000" dirty="0">
                <a:solidFill>
                  <a:srgbClr val="92D050"/>
                </a:solidFill>
              </a:rPr>
              <a:t> ligne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E256896-FF4F-5E4A-A2D8-79571294AF52}"/>
              </a:ext>
            </a:extLst>
          </p:cNvPr>
          <p:cNvSpPr txBox="1">
            <a:spLocks/>
          </p:cNvSpPr>
          <p:nvPr/>
        </p:nvSpPr>
        <p:spPr>
          <a:xfrm>
            <a:off x="838198" y="2787147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03B67769-92BE-2147-B6D8-B5B2132E130A}"/>
              </a:ext>
            </a:extLst>
          </p:cNvPr>
          <p:cNvSpPr txBox="1">
            <a:spLocks/>
          </p:cNvSpPr>
          <p:nvPr/>
        </p:nvSpPr>
        <p:spPr>
          <a:xfrm>
            <a:off x="838198" y="4150803"/>
            <a:ext cx="5094000" cy="720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Nouvelle armure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9C43A10-AE71-9C49-B8CF-DF108AE75C42}"/>
              </a:ext>
            </a:extLst>
          </p:cNvPr>
          <p:cNvSpPr txBox="1">
            <a:spLocks/>
          </p:cNvSpPr>
          <p:nvPr/>
        </p:nvSpPr>
        <p:spPr>
          <a:xfrm>
            <a:off x="6259283" y="4150803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-1-2 = -3</a:t>
            </a:r>
            <a:endParaRPr lang="fr-FR" sz="2000" baseline="30000" dirty="0">
              <a:solidFill>
                <a:srgbClr val="92D050"/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15896012-A876-FC41-B152-E710E6E0ECFD}"/>
              </a:ext>
            </a:extLst>
          </p:cNvPr>
          <p:cNvSpPr txBox="1">
            <a:spLocks/>
          </p:cNvSpPr>
          <p:nvPr/>
        </p:nvSpPr>
        <p:spPr>
          <a:xfrm>
            <a:off x="838197" y="5090314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1820591-B522-2D4B-B339-BFD5ECE0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08199" y="2994534"/>
            <a:ext cx="8026400" cy="8248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B796B29-7EEA-1F4E-B6B9-E5911020BF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08199" y="5268590"/>
            <a:ext cx="8026400" cy="82484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A31E7C5-23F6-B4FD-02E7-2866EC046F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14088" y="293832"/>
            <a:ext cx="9563823" cy="9828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215F4D-FD7D-A825-34B4-B3067F6D96B1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extLst>
      <p:ext uri="{BB962C8B-B14F-4D97-AF65-F5344CB8AC3E}">
        <p14:creationId xmlns:p14="http://schemas.microsoft.com/office/powerpoint/2010/main" val="896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2AA695B-E590-0D76-28F2-3AF0B5A87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96E1D02-918F-1749-8AD0-23FC56E8B012}"/>
              </a:ext>
            </a:extLst>
          </p:cNvPr>
          <p:cNvSpPr txBox="1">
            <a:spLocks/>
          </p:cNvSpPr>
          <p:nvPr/>
        </p:nvSpPr>
        <p:spPr>
          <a:xfrm>
            <a:off x="838198" y="1362377"/>
            <a:ext cx="1393373" cy="291057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dirty="0">
                <a:solidFill>
                  <a:schemeClr val="bg1"/>
                </a:solidFill>
              </a:rPr>
              <a:t>En </a:t>
            </a:r>
            <a:r>
              <a:rPr lang="fr-FR" sz="1400" dirty="0" err="1">
                <a:solidFill>
                  <a:schemeClr val="bg1"/>
                </a:solidFill>
              </a:rPr>
              <a:t>mi</a:t>
            </a:r>
            <a:r>
              <a:rPr lang="fr-FR" sz="1400" baseline="30000" dirty="0" err="1">
                <a:solidFill>
                  <a:schemeClr val="bg1"/>
                </a:solidFill>
              </a:rPr>
              <a:t>b</a:t>
            </a:r>
            <a:endParaRPr lang="fr-FR" sz="1400" baseline="30000" dirty="0">
              <a:solidFill>
                <a:schemeClr val="bg1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A60CF73-B678-2948-9E6F-1B3A5C2F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84891"/>
            <a:ext cx="5094000" cy="720000"/>
          </a:xfr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Lecture dans la nouvelle clé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7690FD72-8E1B-F748-8444-977C437A44AC}"/>
              </a:ext>
            </a:extLst>
          </p:cNvPr>
          <p:cNvSpPr txBox="1">
            <a:spLocks/>
          </p:cNvSpPr>
          <p:nvPr/>
        </p:nvSpPr>
        <p:spPr>
          <a:xfrm>
            <a:off x="6259284" y="1884891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Clé de fa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E256896-FF4F-5E4A-A2D8-79571294AF52}"/>
              </a:ext>
            </a:extLst>
          </p:cNvPr>
          <p:cNvSpPr txBox="1">
            <a:spLocks/>
          </p:cNvSpPr>
          <p:nvPr/>
        </p:nvSpPr>
        <p:spPr>
          <a:xfrm>
            <a:off x="838198" y="2787147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03B67769-92BE-2147-B6D8-B5B2132E130A}"/>
              </a:ext>
            </a:extLst>
          </p:cNvPr>
          <p:cNvSpPr txBox="1">
            <a:spLocks/>
          </p:cNvSpPr>
          <p:nvPr/>
        </p:nvSpPr>
        <p:spPr>
          <a:xfrm>
            <a:off x="838198" y="4150803"/>
            <a:ext cx="5094000" cy="720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Nouvelle armure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9C43A10-AE71-9C49-B8CF-DF108AE75C42}"/>
              </a:ext>
            </a:extLst>
          </p:cNvPr>
          <p:cNvSpPr txBox="1">
            <a:spLocks/>
          </p:cNvSpPr>
          <p:nvPr/>
        </p:nvSpPr>
        <p:spPr>
          <a:xfrm>
            <a:off x="6259283" y="4150803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-1-3 = -4</a:t>
            </a:r>
            <a:endParaRPr lang="fr-FR" sz="2000" baseline="30000" dirty="0">
              <a:solidFill>
                <a:srgbClr val="92D050"/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15896012-A876-FC41-B152-E710E6E0ECFD}"/>
              </a:ext>
            </a:extLst>
          </p:cNvPr>
          <p:cNvSpPr txBox="1">
            <a:spLocks/>
          </p:cNvSpPr>
          <p:nvPr/>
        </p:nvSpPr>
        <p:spPr>
          <a:xfrm>
            <a:off x="838197" y="5090314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E3BD88A-DF83-FE4F-BE87-A4DB7E4E2E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82798" y="2984959"/>
            <a:ext cx="8026400" cy="82484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0DC601-1F26-F64D-920A-3BC4006DA5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82798" y="5268590"/>
            <a:ext cx="8026400" cy="82484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A9DEA89-9559-88C9-CA4B-9C3BDBD1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14088" y="293832"/>
            <a:ext cx="9563823" cy="9828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2AB5DD-F825-C7F6-D828-C3AB833E2C2D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extLst>
      <p:ext uri="{BB962C8B-B14F-4D97-AF65-F5344CB8AC3E}">
        <p14:creationId xmlns:p14="http://schemas.microsoft.com/office/powerpoint/2010/main" val="10634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époque fait-il partie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Baroque</a:t>
            </a: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FADA48E3-73CE-B629-9ECC-8187A7B4B7F8}"/>
              </a:ext>
            </a:extLst>
          </p:cNvPr>
          <p:cNvSpPr txBox="1">
            <a:spLocks/>
          </p:cNvSpPr>
          <p:nvPr/>
        </p:nvSpPr>
        <p:spPr>
          <a:xfrm>
            <a:off x="833117" y="1206023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 est son prénom ?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39467DB-1FAA-E1CA-71D3-F87D7C4C72F1}"/>
              </a:ext>
            </a:extLst>
          </p:cNvPr>
          <p:cNvSpPr txBox="1">
            <a:spLocks/>
          </p:cNvSpPr>
          <p:nvPr/>
        </p:nvSpPr>
        <p:spPr>
          <a:xfrm>
            <a:off x="6264885" y="1206023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Johannes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FCAED31-B467-8F2B-9EC6-A13A1C947BBC}"/>
              </a:ext>
            </a:extLst>
          </p:cNvPr>
          <p:cNvSpPr txBox="1">
            <a:spLocks/>
          </p:cNvSpPr>
          <p:nvPr/>
        </p:nvSpPr>
        <p:spPr>
          <a:xfrm>
            <a:off x="833117" y="1896547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Quand est né et mort BRAHMS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9950A87-18C6-784F-CAD9-FCBBA292CE93}"/>
              </a:ext>
            </a:extLst>
          </p:cNvPr>
          <p:cNvSpPr txBox="1">
            <a:spLocks/>
          </p:cNvSpPr>
          <p:nvPr/>
        </p:nvSpPr>
        <p:spPr>
          <a:xfrm>
            <a:off x="6264885" y="1896547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1833-1897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838F89F-C928-FCBC-137B-B6D3B214AEAA}"/>
              </a:ext>
            </a:extLst>
          </p:cNvPr>
          <p:cNvSpPr txBox="1">
            <a:spLocks/>
          </p:cNvSpPr>
          <p:nvPr/>
        </p:nvSpPr>
        <p:spPr>
          <a:xfrm>
            <a:off x="833117" y="2587071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De quelle nationalité est-il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D491CC8-1844-83D2-2BF5-BEAEF2AD0B72}"/>
              </a:ext>
            </a:extLst>
          </p:cNvPr>
          <p:cNvSpPr txBox="1">
            <a:spLocks/>
          </p:cNvSpPr>
          <p:nvPr/>
        </p:nvSpPr>
        <p:spPr>
          <a:xfrm>
            <a:off x="6264885" y="2587071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Allemand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CBD7CE9-F268-E4B3-ADA4-5529407A3FAE}"/>
              </a:ext>
            </a:extLst>
          </p:cNvPr>
          <p:cNvSpPr txBox="1">
            <a:spLocks/>
          </p:cNvSpPr>
          <p:nvPr/>
        </p:nvSpPr>
        <p:spPr>
          <a:xfrm>
            <a:off x="833117" y="3277595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 genre musical n’a-t-il jamais composé 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549C155-DCB2-3EFB-2A31-18D326D17CE6}"/>
              </a:ext>
            </a:extLst>
          </p:cNvPr>
          <p:cNvSpPr txBox="1">
            <a:spLocks/>
          </p:cNvSpPr>
          <p:nvPr/>
        </p:nvSpPr>
        <p:spPr>
          <a:xfrm>
            <a:off x="6264885" y="3277595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Opéra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00F0FC9E-7668-11F0-76E5-D7FADF59AAFD}"/>
              </a:ext>
            </a:extLst>
          </p:cNvPr>
          <p:cNvSpPr txBox="1">
            <a:spLocks/>
          </p:cNvSpPr>
          <p:nvPr/>
        </p:nvSpPr>
        <p:spPr>
          <a:xfrm>
            <a:off x="833117" y="396811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De quel instrument pratiquait-il ?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399E18F-0EAE-29ED-743A-7DB291227B02}"/>
              </a:ext>
            </a:extLst>
          </p:cNvPr>
          <p:cNvSpPr txBox="1">
            <a:spLocks/>
          </p:cNvSpPr>
          <p:nvPr/>
        </p:nvSpPr>
        <p:spPr>
          <a:xfrm>
            <a:off x="6264885" y="396811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Piano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ACE91AF-C6CA-0B01-FD7C-46DBA65921A9}"/>
              </a:ext>
            </a:extLst>
          </p:cNvPr>
          <p:cNvSpPr txBox="1">
            <a:spLocks/>
          </p:cNvSpPr>
          <p:nvPr/>
        </p:nvSpPr>
        <p:spPr>
          <a:xfrm>
            <a:off x="833117" y="4658644"/>
            <a:ext cx="5094000" cy="168385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Œuvres célèbres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1633DBE-41FD-9D42-CA90-7D4951DBEB46}"/>
              </a:ext>
            </a:extLst>
          </p:cNvPr>
          <p:cNvSpPr txBox="1">
            <a:spLocks/>
          </p:cNvSpPr>
          <p:nvPr/>
        </p:nvSpPr>
        <p:spPr>
          <a:xfrm>
            <a:off x="6264885" y="4658642"/>
            <a:ext cx="5094515" cy="16838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rgbClr val="0070C0"/>
                </a:solidFill>
              </a:rPr>
              <a:t>Danses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r>
              <a:rPr lang="en-US" sz="2200" dirty="0" err="1">
                <a:solidFill>
                  <a:srgbClr val="0070C0"/>
                </a:solidFill>
              </a:rPr>
              <a:t>hongroises</a:t>
            </a:r>
            <a:r>
              <a:rPr lang="en-US" sz="2200" dirty="0">
                <a:solidFill>
                  <a:srgbClr val="0070C0"/>
                </a:solidFill>
              </a:rPr>
              <a:t> (1, 5 et 6)</a:t>
            </a:r>
          </a:p>
          <a:p>
            <a:r>
              <a:rPr lang="en-US" sz="2200" dirty="0" err="1">
                <a:solidFill>
                  <a:srgbClr val="0070C0"/>
                </a:solidFill>
              </a:rPr>
              <a:t>Wiegenlied</a:t>
            </a:r>
            <a:r>
              <a:rPr lang="en-US" sz="2200" dirty="0">
                <a:solidFill>
                  <a:srgbClr val="0070C0"/>
                </a:solidFill>
              </a:rPr>
              <a:t> (Berceuse)</a:t>
            </a:r>
          </a:p>
          <a:p>
            <a:r>
              <a:rPr lang="en-US" sz="2200" dirty="0">
                <a:solidFill>
                  <a:srgbClr val="0070C0"/>
                </a:solidFill>
              </a:rPr>
              <a:t>Requiem </a:t>
            </a:r>
            <a:r>
              <a:rPr lang="en-US" sz="2200" dirty="0" err="1">
                <a:solidFill>
                  <a:srgbClr val="0070C0"/>
                </a:solidFill>
              </a:rPr>
              <a:t>allemand</a:t>
            </a:r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Quintette avec </a:t>
            </a:r>
            <a:r>
              <a:rPr lang="en-US" sz="2200" dirty="0" err="1">
                <a:solidFill>
                  <a:srgbClr val="0070C0"/>
                </a:solidFill>
              </a:rPr>
              <a:t>clarinette</a:t>
            </a:r>
            <a:endParaRPr lang="fr-FR" sz="2200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1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6" grpId="0" animBg="1"/>
      <p:bldP spid="8" grpId="0" animBg="1"/>
      <p:bldP spid="10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9E496-058B-8541-B281-7B8B3622C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F369CD5E-F64A-1B40-92DA-B49DD5AE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10515600" cy="144545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rgbClr val="002060"/>
                </a:solidFill>
              </a:rPr>
              <a:t>Mineure 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002060"/>
                </a:solidFill>
              </a:rPr>
              <a:t>harmonique</a:t>
            </a:r>
            <a:endParaRPr lang="fr-FR" sz="2000" baseline="30000" dirty="0">
              <a:solidFill>
                <a:srgbClr val="002060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9D3DC21-E22E-194A-AB1E-5A8EF17C16AC}"/>
              </a:ext>
            </a:extLst>
          </p:cNvPr>
          <p:cNvSpPr txBox="1">
            <a:spLocks/>
          </p:cNvSpPr>
          <p:nvPr/>
        </p:nvSpPr>
        <p:spPr>
          <a:xfrm>
            <a:off x="838200" y="3524544"/>
            <a:ext cx="10515600" cy="1445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Mineure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mélodique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ascendante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2443C49D-92C3-7F45-9D96-A32B81D8E4C7}"/>
              </a:ext>
            </a:extLst>
          </p:cNvPr>
          <p:cNvSpPr txBox="1">
            <a:spLocks/>
          </p:cNvSpPr>
          <p:nvPr/>
        </p:nvSpPr>
        <p:spPr>
          <a:xfrm>
            <a:off x="838200" y="5164197"/>
            <a:ext cx="10515600" cy="1445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Mineure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mélodique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descendante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F91747C-29E4-4444-A4A1-478060751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095" y="1991666"/>
            <a:ext cx="7975600" cy="12319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12F34B7-9CC3-D04D-B2C7-DEAA9658E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095" y="3631319"/>
            <a:ext cx="7975600" cy="12319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AE3DBB3-F492-EE4F-8B7F-B2895B072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095" y="5270972"/>
            <a:ext cx="7975600" cy="12319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C50B868-DB34-DE48-82DD-BA981412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8200" y="411956"/>
            <a:ext cx="7975600" cy="1231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7AAC221-503A-0F94-1D94-7C52DC97632C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extLst>
      <p:ext uri="{BB962C8B-B14F-4D97-AF65-F5344CB8AC3E}">
        <p14:creationId xmlns:p14="http://schemas.microsoft.com/office/powerpoint/2010/main" val="30383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75818" y="6611778"/>
              <a:ext cx="3440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6058889-0C33-D317-D142-12EC76029A2D}"/>
              </a:ext>
            </a:extLst>
          </p:cNvPr>
          <p:cNvSpPr txBox="1">
            <a:spLocks/>
          </p:cNvSpPr>
          <p:nvPr/>
        </p:nvSpPr>
        <p:spPr>
          <a:xfrm>
            <a:off x="833117" y="453980"/>
            <a:ext cx="5094000" cy="127767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Quelle </a:t>
            </a:r>
            <a:r>
              <a:rPr lang="en-US" sz="2200" dirty="0" err="1">
                <a:solidFill>
                  <a:schemeClr val="bg1"/>
                </a:solidFill>
              </a:rPr>
              <a:t>est</a:t>
            </a:r>
            <a:r>
              <a:rPr lang="en-US" sz="2200" dirty="0">
                <a:solidFill>
                  <a:schemeClr val="bg1"/>
                </a:solidFill>
              </a:rPr>
              <a:t> la </a:t>
            </a:r>
            <a:r>
              <a:rPr lang="en-US" sz="2200" dirty="0" err="1">
                <a:solidFill>
                  <a:schemeClr val="bg1"/>
                </a:solidFill>
              </a:rPr>
              <a:t>tonalité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homonyme</a:t>
            </a:r>
            <a:r>
              <a:rPr lang="en-US" sz="2200" dirty="0">
                <a:solidFill>
                  <a:schemeClr val="bg1"/>
                </a:solidFill>
              </a:rPr>
              <a:t> du morceau ?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7318EC1-4EE6-CE65-3195-1FA520E953FF}"/>
              </a:ext>
            </a:extLst>
          </p:cNvPr>
          <p:cNvSpPr txBox="1">
            <a:spLocks/>
          </p:cNvSpPr>
          <p:nvPr/>
        </p:nvSpPr>
        <p:spPr>
          <a:xfrm>
            <a:off x="6264368" y="2185638"/>
            <a:ext cx="5094515" cy="1784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Tonalité passant du Majeur au mineur (ou inversement) gardant le même premier degré. 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Par conséquent : changement d’armure</a:t>
            </a:r>
            <a:endParaRPr lang="fr-FR" sz="2200" u="sng" dirty="0">
              <a:solidFill>
                <a:srgbClr val="C00000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3B81EA1-5268-4CBA-FB4E-9560EE0C378D}"/>
              </a:ext>
            </a:extLst>
          </p:cNvPr>
          <p:cNvSpPr txBox="1">
            <a:spLocks/>
          </p:cNvSpPr>
          <p:nvPr/>
        </p:nvSpPr>
        <p:spPr>
          <a:xfrm>
            <a:off x="6264368" y="453981"/>
            <a:ext cx="5094515" cy="12776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Sol Majeur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CFBE053-C870-A4DE-C658-22E02CF229D9}"/>
              </a:ext>
            </a:extLst>
          </p:cNvPr>
          <p:cNvSpPr txBox="1">
            <a:spLocks/>
          </p:cNvSpPr>
          <p:nvPr/>
        </p:nvSpPr>
        <p:spPr>
          <a:xfrm>
            <a:off x="833117" y="2185638"/>
            <a:ext cx="5094000" cy="178453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7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75818" y="6611778"/>
              <a:ext cx="3440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B92E682-A93A-414C-74E3-FCD06D5C32E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Complète le tableau des tons voisins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9638BD56-5032-5543-0380-43D3E90D2A59}"/>
              </a:ext>
            </a:extLst>
          </p:cNvPr>
          <p:cNvSpPr txBox="1">
            <a:spLocks/>
          </p:cNvSpPr>
          <p:nvPr/>
        </p:nvSpPr>
        <p:spPr>
          <a:xfrm>
            <a:off x="6944411" y="5616000"/>
            <a:ext cx="1080000" cy="83401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Fa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6F3D43F-3138-9927-6B9A-D454DF572B1B}"/>
              </a:ext>
            </a:extLst>
          </p:cNvPr>
          <p:cNvSpPr txBox="1">
            <a:spLocks/>
          </p:cNvSpPr>
          <p:nvPr/>
        </p:nvSpPr>
        <p:spPr>
          <a:xfrm>
            <a:off x="4167587" y="5616000"/>
            <a:ext cx="1080000" cy="83401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Si </a:t>
            </a:r>
            <a:r>
              <a:rPr lang="fr-FR" sz="22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44E1799F-335B-1BD7-9399-9845AFD6A1B7}"/>
              </a:ext>
            </a:extLst>
          </p:cNvPr>
          <p:cNvSpPr txBox="1">
            <a:spLocks/>
          </p:cNvSpPr>
          <p:nvPr/>
        </p:nvSpPr>
        <p:spPr>
          <a:xfrm>
            <a:off x="3503813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Do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F474994F-F452-AC5B-46A0-86414415910E}"/>
              </a:ext>
            </a:extLst>
          </p:cNvPr>
          <p:cNvSpPr txBox="1">
            <a:spLocks/>
          </p:cNvSpPr>
          <p:nvPr/>
        </p:nvSpPr>
        <p:spPr>
          <a:xfrm>
            <a:off x="9721236" y="5616000"/>
            <a:ext cx="1080000" cy="83401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Do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0546C67-B7E3-3853-5C58-E0F06CA67E70}"/>
              </a:ext>
            </a:extLst>
          </p:cNvPr>
          <p:cNvSpPr txBox="1">
            <a:spLocks/>
          </p:cNvSpPr>
          <p:nvPr/>
        </p:nvSpPr>
        <p:spPr>
          <a:xfrm>
            <a:off x="9057462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Ré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F326C464-8A39-B227-FE96-17515E302D1B}"/>
              </a:ext>
            </a:extLst>
          </p:cNvPr>
          <p:cNvSpPr txBox="1">
            <a:spLocks/>
          </p:cNvSpPr>
          <p:nvPr/>
        </p:nvSpPr>
        <p:spPr>
          <a:xfrm>
            <a:off x="6280637" y="4672799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i="1" dirty="0">
                <a:solidFill>
                  <a:srgbClr val="7030A0"/>
                </a:solidFill>
              </a:rPr>
              <a:t>Sol mineur</a:t>
            </a:r>
            <a:endParaRPr lang="fr-FR" sz="2200" b="1" i="1" baseline="30000" dirty="0">
              <a:solidFill>
                <a:srgbClr val="7030A0"/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60BA024-2179-2F8D-AF07-F6A1E9449118}"/>
              </a:ext>
            </a:extLst>
          </p:cNvPr>
          <p:cNvSpPr txBox="1">
            <a:spLocks/>
          </p:cNvSpPr>
          <p:nvPr/>
        </p:nvSpPr>
        <p:spPr>
          <a:xfrm>
            <a:off x="3503813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rgbClr val="C00000"/>
                </a:solidFill>
              </a:rPr>
              <a:t>Mi</a:t>
            </a:r>
            <a:r>
              <a:rPr lang="fr-FR" sz="2200" i="1" baseline="30000" dirty="0" err="1">
                <a:solidFill>
                  <a:srgbClr val="C00000"/>
                </a:solidFill>
              </a:rPr>
              <a:t>b</a:t>
            </a:r>
            <a:r>
              <a:rPr lang="fr-FR" sz="2200" i="1" dirty="0">
                <a:solidFill>
                  <a:srgbClr val="C00000"/>
                </a:solidFill>
              </a:rPr>
              <a:t> Majeur</a:t>
            </a:r>
            <a:endParaRPr lang="fr-FR" sz="2200" i="1" baseline="30000" dirty="0">
              <a:solidFill>
                <a:srgbClr val="C0000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0DEBFE3-6395-E784-A30F-5AC8063C9948}"/>
              </a:ext>
            </a:extLst>
          </p:cNvPr>
          <p:cNvSpPr txBox="1">
            <a:spLocks/>
          </p:cNvSpPr>
          <p:nvPr/>
        </p:nvSpPr>
        <p:spPr>
          <a:xfrm>
            <a:off x="9057462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2060"/>
                </a:solidFill>
              </a:rPr>
              <a:t>Fa Majeur</a:t>
            </a:r>
            <a:endParaRPr lang="fr-FR" sz="2200" i="1" baseline="30000" dirty="0">
              <a:solidFill>
                <a:srgbClr val="00206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AB19CD3-E89C-2752-8EA8-DE1B2D7B1D07}"/>
              </a:ext>
            </a:extLst>
          </p:cNvPr>
          <p:cNvSpPr txBox="1">
            <a:spLocks/>
          </p:cNvSpPr>
          <p:nvPr/>
        </p:nvSpPr>
        <p:spPr>
          <a:xfrm>
            <a:off x="6280637" y="3606466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50"/>
                </a:solidFill>
              </a:rPr>
              <a:t>Si</a:t>
            </a:r>
            <a:r>
              <a:rPr lang="fr-FR" sz="2200" i="1" baseline="30000" dirty="0">
                <a:solidFill>
                  <a:srgbClr val="00B050"/>
                </a:solidFill>
              </a:rPr>
              <a:t>b</a:t>
            </a:r>
            <a:r>
              <a:rPr lang="fr-FR" sz="2200" i="1" dirty="0">
                <a:solidFill>
                  <a:srgbClr val="00B050"/>
                </a:solidFill>
              </a:rPr>
              <a:t> Majeur</a:t>
            </a:r>
            <a:endParaRPr lang="fr-FR" sz="2200" i="1" baseline="30000" dirty="0">
              <a:solidFill>
                <a:srgbClr val="00B050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4FD3E8E3-B796-3205-415E-652C93919FFC}"/>
              </a:ext>
            </a:extLst>
          </p:cNvPr>
          <p:cNvSpPr txBox="1">
            <a:spLocks/>
          </p:cNvSpPr>
          <p:nvPr/>
        </p:nvSpPr>
        <p:spPr>
          <a:xfrm>
            <a:off x="3503813" y="2545578"/>
            <a:ext cx="2407548" cy="834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3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48B37F6A-26D9-4BB9-E795-AE15D3A68C6D}"/>
              </a:ext>
            </a:extLst>
          </p:cNvPr>
          <p:cNvSpPr txBox="1">
            <a:spLocks/>
          </p:cNvSpPr>
          <p:nvPr/>
        </p:nvSpPr>
        <p:spPr>
          <a:xfrm>
            <a:off x="9057462" y="2545200"/>
            <a:ext cx="2407548" cy="83401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1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DE5476E-5B6B-8B08-7AC1-47FD3D3D633B}"/>
              </a:ext>
            </a:extLst>
          </p:cNvPr>
          <p:cNvSpPr txBox="1">
            <a:spLocks/>
          </p:cNvSpPr>
          <p:nvPr/>
        </p:nvSpPr>
        <p:spPr>
          <a:xfrm>
            <a:off x="6280637" y="2544394"/>
            <a:ext cx="2407548" cy="8352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2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637EBA3-7266-789F-A9D9-69AC7217D260}"/>
              </a:ext>
            </a:extLst>
          </p:cNvPr>
          <p:cNvSpPr txBox="1">
            <a:spLocks/>
          </p:cNvSpPr>
          <p:nvPr/>
        </p:nvSpPr>
        <p:spPr>
          <a:xfrm>
            <a:off x="726989" y="5616000"/>
            <a:ext cx="2407548" cy="8340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Note sensible du ton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AB1915B-DA16-D523-3ACC-FA5C3EC0DA98}"/>
              </a:ext>
            </a:extLst>
          </p:cNvPr>
          <p:cNvSpPr txBox="1">
            <a:spLocks/>
          </p:cNvSpPr>
          <p:nvPr/>
        </p:nvSpPr>
        <p:spPr>
          <a:xfrm>
            <a:off x="726989" y="4672800"/>
            <a:ext cx="2407548" cy="8340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mineurs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65174F85-E6FB-F1C2-C27A-987B2E7FF491}"/>
              </a:ext>
            </a:extLst>
          </p:cNvPr>
          <p:cNvSpPr txBox="1">
            <a:spLocks/>
          </p:cNvSpPr>
          <p:nvPr/>
        </p:nvSpPr>
        <p:spPr>
          <a:xfrm>
            <a:off x="726989" y="3606466"/>
            <a:ext cx="2407548" cy="83401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Majeurs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3" name="Flèche courbée vers la gauche 32">
            <a:extLst>
              <a:ext uri="{FF2B5EF4-FFF2-40B4-BE49-F238E27FC236}">
                <a16:creationId xmlns:a16="http://schemas.microsoft.com/office/drawing/2014/main" id="{5A066915-5CA8-3A70-3AAD-962B1602478C}"/>
              </a:ext>
            </a:extLst>
          </p:cNvPr>
          <p:cNvSpPr/>
          <p:nvPr/>
        </p:nvSpPr>
        <p:spPr>
          <a:xfrm rot="5400000" flipH="1">
            <a:off x="5930950" y="1549326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4" name="Flèche courbée vers la gauche 33">
            <a:extLst>
              <a:ext uri="{FF2B5EF4-FFF2-40B4-BE49-F238E27FC236}">
                <a16:creationId xmlns:a16="http://schemas.microsoft.com/office/drawing/2014/main" id="{EF32BC28-2C2B-69C8-0FF8-1AA185155A20}"/>
              </a:ext>
            </a:extLst>
          </p:cNvPr>
          <p:cNvSpPr/>
          <p:nvPr/>
        </p:nvSpPr>
        <p:spPr>
          <a:xfrm rot="16200000">
            <a:off x="8701910" y="1566500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0963CF-9157-7A59-8DB4-15F305696D88}"/>
              </a:ext>
            </a:extLst>
          </p:cNvPr>
          <p:cNvSpPr txBox="1"/>
          <p:nvPr/>
        </p:nvSpPr>
        <p:spPr>
          <a:xfrm>
            <a:off x="5911361" y="1616833"/>
            <a:ext cx="37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-1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2018C9F-BC31-165F-196E-1F8A9D778238}"/>
              </a:ext>
            </a:extLst>
          </p:cNvPr>
          <p:cNvSpPr txBox="1"/>
          <p:nvPr/>
        </p:nvSpPr>
        <p:spPr>
          <a:xfrm>
            <a:off x="8611539" y="1616833"/>
            <a:ext cx="51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+1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8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B92E682-A93A-414C-74E3-FCD06D5C32E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modulation aux mesures 11-12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A291436-8AE6-8E91-ED9B-00FE2843F0C6}"/>
              </a:ext>
            </a:extLst>
          </p:cNvPr>
          <p:cNvSpPr txBox="1">
            <a:spLocks/>
          </p:cNvSpPr>
          <p:nvPr/>
        </p:nvSpPr>
        <p:spPr>
          <a:xfrm>
            <a:off x="289581" y="2260866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Nouvelles altérations accidentelles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58106AF-7919-40AB-5EE5-D8A964F3A5C8}"/>
              </a:ext>
            </a:extLst>
          </p:cNvPr>
          <p:cNvSpPr txBox="1">
            <a:spLocks/>
          </p:cNvSpPr>
          <p:nvPr/>
        </p:nvSpPr>
        <p:spPr>
          <a:xfrm>
            <a:off x="6913581" y="2268372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Plus d’altérations accidentelles !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B4BA44B-5D6B-68B7-0CAF-65EAB2CB590C}"/>
              </a:ext>
            </a:extLst>
          </p:cNvPr>
          <p:cNvSpPr txBox="1">
            <a:spLocks/>
          </p:cNvSpPr>
          <p:nvPr/>
        </p:nvSpPr>
        <p:spPr>
          <a:xfrm>
            <a:off x="289581" y="3379973"/>
            <a:ext cx="6277954" cy="97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Ajout ou suppression avec les altérations de l’armure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5026C8B-4916-53EB-98EE-BB66A709D3D1}"/>
              </a:ext>
            </a:extLst>
          </p:cNvPr>
          <p:cNvSpPr txBox="1">
            <a:spLocks/>
          </p:cNvSpPr>
          <p:nvPr/>
        </p:nvSpPr>
        <p:spPr>
          <a:xfrm>
            <a:off x="6913581" y="3386444"/>
            <a:ext cx="4962499" cy="9656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mi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endParaRPr lang="fr-FR" sz="2200" i="1" baseline="30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Le fa n’est plus dièse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06F1BC1-CC5A-34AC-7A36-3ABCD7587671}"/>
              </a:ext>
            </a:extLst>
          </p:cNvPr>
          <p:cNvSpPr txBox="1">
            <a:spLocks/>
          </p:cNvSpPr>
          <p:nvPr/>
        </p:nvSpPr>
        <p:spPr>
          <a:xfrm>
            <a:off x="289581" y="4861195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 armure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58D2B1E-2350-1795-24CC-2ED409A0B8AD}"/>
              </a:ext>
            </a:extLst>
          </p:cNvPr>
          <p:cNvSpPr txBox="1">
            <a:spLocks/>
          </p:cNvSpPr>
          <p:nvPr/>
        </p:nvSpPr>
        <p:spPr>
          <a:xfrm>
            <a:off x="6913581" y="4856535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2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1BFFD8C-CA6F-CA3E-878C-CAB4EDF21661}"/>
              </a:ext>
            </a:extLst>
          </p:cNvPr>
          <p:cNvSpPr txBox="1">
            <a:spLocks/>
          </p:cNvSpPr>
          <p:nvPr/>
        </p:nvSpPr>
        <p:spPr>
          <a:xfrm>
            <a:off x="289581" y="5980303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Modulation Mesures 11-12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C96F907-BBA9-26D4-2661-65C0F32E202B}"/>
              </a:ext>
            </a:extLst>
          </p:cNvPr>
          <p:cNvSpPr txBox="1">
            <a:spLocks/>
          </p:cNvSpPr>
          <p:nvPr/>
        </p:nvSpPr>
        <p:spPr>
          <a:xfrm>
            <a:off x="6913581" y="5974607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11B3F57-6565-45A2-5CB4-09E0165B9DA1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78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B92E682-A93A-414C-74E3-FCD06D5C32E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 est l’emprunt à la mesure 16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A291436-8AE6-8E91-ED9B-00FE2843F0C6}"/>
              </a:ext>
            </a:extLst>
          </p:cNvPr>
          <p:cNvSpPr txBox="1">
            <a:spLocks/>
          </p:cNvSpPr>
          <p:nvPr/>
        </p:nvSpPr>
        <p:spPr>
          <a:xfrm>
            <a:off x="289581" y="2260866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Nouvelles altérations accidentelles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58106AF-7919-40AB-5EE5-D8A964F3A5C8}"/>
              </a:ext>
            </a:extLst>
          </p:cNvPr>
          <p:cNvSpPr txBox="1">
            <a:spLocks/>
          </p:cNvSpPr>
          <p:nvPr/>
        </p:nvSpPr>
        <p:spPr>
          <a:xfrm>
            <a:off x="6913581" y="2268372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mi bécarre + do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B4BA44B-5D6B-68B7-0CAF-65EAB2CB590C}"/>
              </a:ext>
            </a:extLst>
          </p:cNvPr>
          <p:cNvSpPr txBox="1">
            <a:spLocks/>
          </p:cNvSpPr>
          <p:nvPr/>
        </p:nvSpPr>
        <p:spPr>
          <a:xfrm>
            <a:off x="289581" y="3379973"/>
            <a:ext cx="6277954" cy="97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Ajout ou suppression avec les altérations de l’armure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5026C8B-4916-53EB-98EE-BB66A709D3D1}"/>
              </a:ext>
            </a:extLst>
          </p:cNvPr>
          <p:cNvSpPr txBox="1">
            <a:spLocks/>
          </p:cNvSpPr>
          <p:nvPr/>
        </p:nvSpPr>
        <p:spPr>
          <a:xfrm>
            <a:off x="6913581" y="3383079"/>
            <a:ext cx="4962499" cy="97577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endParaRPr lang="fr-FR" sz="2200" i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Le do</a:t>
            </a:r>
            <a:r>
              <a:rPr lang="fr-FR" sz="2200" i="1" baseline="30000" dirty="0">
                <a:solidFill>
                  <a:schemeClr val="bg1"/>
                </a:solidFill>
              </a:rPr>
              <a:t># </a:t>
            </a:r>
            <a:r>
              <a:rPr lang="fr-FR" sz="2200" i="1" dirty="0">
                <a:solidFill>
                  <a:schemeClr val="bg1"/>
                </a:solidFill>
              </a:rPr>
              <a:t>ne s’ajoute pas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06F1BC1-CC5A-34AC-7A36-3ABCD7587671}"/>
              </a:ext>
            </a:extLst>
          </p:cNvPr>
          <p:cNvSpPr txBox="1">
            <a:spLocks/>
          </p:cNvSpPr>
          <p:nvPr/>
        </p:nvSpPr>
        <p:spPr>
          <a:xfrm>
            <a:off x="289581" y="4861195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 armure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58D2B1E-2350-1795-24CC-2ED409A0B8AD}"/>
              </a:ext>
            </a:extLst>
          </p:cNvPr>
          <p:cNvSpPr txBox="1">
            <a:spLocks/>
          </p:cNvSpPr>
          <p:nvPr/>
        </p:nvSpPr>
        <p:spPr>
          <a:xfrm>
            <a:off x="6913581" y="4859901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1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1BFFD8C-CA6F-CA3E-878C-CAB4EDF21661}"/>
              </a:ext>
            </a:extLst>
          </p:cNvPr>
          <p:cNvSpPr txBox="1">
            <a:spLocks/>
          </p:cNvSpPr>
          <p:nvPr/>
        </p:nvSpPr>
        <p:spPr>
          <a:xfrm>
            <a:off x="289581" y="5980303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Emprunt mesure 16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C96F907-BBA9-26D4-2661-65C0F32E202B}"/>
              </a:ext>
            </a:extLst>
          </p:cNvPr>
          <p:cNvSpPr txBox="1">
            <a:spLocks/>
          </p:cNvSpPr>
          <p:nvPr/>
        </p:nvSpPr>
        <p:spPr>
          <a:xfrm>
            <a:off x="6913581" y="5974607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Ré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89025F-D83F-4AF7-35B6-D7DEE52F6AA0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2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>
                <a:solidFill>
                  <a:schemeClr val="bg1"/>
                </a:solidFill>
              </a:rPr>
              <a:t>Que signifie </a:t>
            </a:r>
            <a:r>
              <a:rPr lang="fr-FR" sz="2200" dirty="0">
                <a:solidFill>
                  <a:schemeClr val="bg1"/>
                </a:solidFill>
              </a:rPr>
              <a:t>le C barré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2/2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217362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« p dolce » à la mesure 1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21736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Piano et tendre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7187513-5DE7-F001-CB60-0C2D49DB0F24}"/>
              </a:ext>
            </a:extLst>
          </p:cNvPr>
          <p:cNvSpPr txBox="1">
            <a:spLocks/>
          </p:cNvSpPr>
          <p:nvPr/>
        </p:nvSpPr>
        <p:spPr>
          <a:xfrm>
            <a:off x="833117" y="1919225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« Andante » ?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FDA322E-37BE-00CC-9831-809DA04603EE}"/>
              </a:ext>
            </a:extLst>
          </p:cNvPr>
          <p:cNvSpPr txBox="1">
            <a:spLocks/>
          </p:cNvSpPr>
          <p:nvPr/>
        </p:nvSpPr>
        <p:spPr>
          <a:xfrm>
            <a:off x="6264885" y="1919225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 mais allant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0B542CB-6193-00C0-1FA5-16808A45F002}"/>
              </a:ext>
            </a:extLst>
          </p:cNvPr>
          <p:cNvSpPr txBox="1">
            <a:spLocks/>
          </p:cNvSpPr>
          <p:nvPr/>
        </p:nvSpPr>
        <p:spPr>
          <a:xfrm>
            <a:off x="309717" y="290226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Largo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629B3C4-AA8F-A8B3-9BB8-C93460EC5C8A}"/>
              </a:ext>
            </a:extLst>
          </p:cNvPr>
          <p:cNvSpPr txBox="1">
            <a:spLocks/>
          </p:cNvSpPr>
          <p:nvPr/>
        </p:nvSpPr>
        <p:spPr>
          <a:xfrm>
            <a:off x="3207055" y="290226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Large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956C4D6-9281-9FD9-C965-55B815E2C82E}"/>
              </a:ext>
            </a:extLst>
          </p:cNvPr>
          <p:cNvSpPr txBox="1">
            <a:spLocks/>
          </p:cNvSpPr>
          <p:nvPr/>
        </p:nvSpPr>
        <p:spPr>
          <a:xfrm>
            <a:off x="297148" y="3604132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Lento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38F6571-C666-8BB3-A7B8-2253E46A2A04}"/>
              </a:ext>
            </a:extLst>
          </p:cNvPr>
          <p:cNvSpPr txBox="1">
            <a:spLocks/>
          </p:cNvSpPr>
          <p:nvPr/>
        </p:nvSpPr>
        <p:spPr>
          <a:xfrm>
            <a:off x="3194486" y="3604132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47EBE9E-92BD-E3F0-6E11-05B25A8BA504}"/>
              </a:ext>
            </a:extLst>
          </p:cNvPr>
          <p:cNvSpPr txBox="1">
            <a:spLocks/>
          </p:cNvSpPr>
          <p:nvPr/>
        </p:nvSpPr>
        <p:spPr>
          <a:xfrm>
            <a:off x="309717" y="4305995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Adagio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DD1C622F-03DD-B75B-F194-C366BD9F767A}"/>
              </a:ext>
            </a:extLst>
          </p:cNvPr>
          <p:cNvSpPr txBox="1">
            <a:spLocks/>
          </p:cNvSpPr>
          <p:nvPr/>
        </p:nvSpPr>
        <p:spPr>
          <a:xfrm>
            <a:off x="3207055" y="4305995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que lento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0CBB91EC-6631-5C32-9266-6737EB97FDCA}"/>
              </a:ext>
            </a:extLst>
          </p:cNvPr>
          <p:cNvSpPr txBox="1">
            <a:spLocks/>
          </p:cNvSpPr>
          <p:nvPr/>
        </p:nvSpPr>
        <p:spPr>
          <a:xfrm>
            <a:off x="297148" y="5007857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Andantino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8A87E7A5-06F2-D85A-1F38-BF54F04C7278}"/>
              </a:ext>
            </a:extLst>
          </p:cNvPr>
          <p:cNvSpPr txBox="1">
            <a:spLocks/>
          </p:cNvSpPr>
          <p:nvPr/>
        </p:nvSpPr>
        <p:spPr>
          <a:xfrm>
            <a:off x="3194486" y="5007857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qu’Andante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0EA2937-4F6B-1D23-4304-5403696E171F}"/>
              </a:ext>
            </a:extLst>
          </p:cNvPr>
          <p:cNvSpPr txBox="1">
            <a:spLocks/>
          </p:cNvSpPr>
          <p:nvPr/>
        </p:nvSpPr>
        <p:spPr>
          <a:xfrm>
            <a:off x="297148" y="570971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Moderato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60761088-8704-17E3-1D26-38F448AEB053}"/>
              </a:ext>
            </a:extLst>
          </p:cNvPr>
          <p:cNvSpPr txBox="1">
            <a:spLocks/>
          </p:cNvSpPr>
          <p:nvPr/>
        </p:nvSpPr>
        <p:spPr>
          <a:xfrm>
            <a:off x="3194486" y="570971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rgbClr val="FFC000"/>
                </a:solidFill>
              </a:rPr>
              <a:t>Moderé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F40CD0D3-7DC9-F2B6-3677-D169CD209CC1}"/>
              </a:ext>
            </a:extLst>
          </p:cNvPr>
          <p:cNvSpPr txBox="1">
            <a:spLocks/>
          </p:cNvSpPr>
          <p:nvPr/>
        </p:nvSpPr>
        <p:spPr>
          <a:xfrm>
            <a:off x="6277454" y="290226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Allegretto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CA1958A3-2CB7-DD1E-AE35-8573B92DFAEC}"/>
              </a:ext>
            </a:extLst>
          </p:cNvPr>
          <p:cNvSpPr txBox="1">
            <a:spLocks/>
          </p:cNvSpPr>
          <p:nvPr/>
        </p:nvSpPr>
        <p:spPr>
          <a:xfrm>
            <a:off x="9174792" y="290226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vite qu’Allegro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AC3832A-F037-EDDD-2DBC-453335A68442}"/>
              </a:ext>
            </a:extLst>
          </p:cNvPr>
          <p:cNvSpPr txBox="1">
            <a:spLocks/>
          </p:cNvSpPr>
          <p:nvPr/>
        </p:nvSpPr>
        <p:spPr>
          <a:xfrm>
            <a:off x="6264885" y="3604131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Allegro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54410F3-01BE-B4C2-CBA2-2825B025B25D}"/>
              </a:ext>
            </a:extLst>
          </p:cNvPr>
          <p:cNvSpPr txBox="1">
            <a:spLocks/>
          </p:cNvSpPr>
          <p:nvPr/>
        </p:nvSpPr>
        <p:spPr>
          <a:xfrm>
            <a:off x="9162223" y="3604131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Vif, allègre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7BEA838-D67C-8F64-B680-CA0AC1D4A06F}"/>
              </a:ext>
            </a:extLst>
          </p:cNvPr>
          <p:cNvSpPr txBox="1">
            <a:spLocks/>
          </p:cNvSpPr>
          <p:nvPr/>
        </p:nvSpPr>
        <p:spPr>
          <a:xfrm>
            <a:off x="6277454" y="4305994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Vivace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6BCD979-0A42-7055-1861-C0C1F2224EF0}"/>
              </a:ext>
            </a:extLst>
          </p:cNvPr>
          <p:cNvSpPr txBox="1">
            <a:spLocks/>
          </p:cNvSpPr>
          <p:nvPr/>
        </p:nvSpPr>
        <p:spPr>
          <a:xfrm>
            <a:off x="9174792" y="4305994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Vif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2C639E37-F3D2-5678-C81B-3FD22A1F5A99}"/>
              </a:ext>
            </a:extLst>
          </p:cNvPr>
          <p:cNvSpPr txBox="1">
            <a:spLocks/>
          </p:cNvSpPr>
          <p:nvPr/>
        </p:nvSpPr>
        <p:spPr>
          <a:xfrm>
            <a:off x="6264885" y="5007856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Presto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5809C942-FA80-5770-92F7-B70DB6949B8A}"/>
              </a:ext>
            </a:extLst>
          </p:cNvPr>
          <p:cNvSpPr txBox="1">
            <a:spLocks/>
          </p:cNvSpPr>
          <p:nvPr/>
        </p:nvSpPr>
        <p:spPr>
          <a:xfrm>
            <a:off x="9162223" y="5007856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Pressé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20D8AFA1-40ED-CEC4-66DA-083F7A805EEE}"/>
              </a:ext>
            </a:extLst>
          </p:cNvPr>
          <p:cNvSpPr txBox="1">
            <a:spLocks/>
          </p:cNvSpPr>
          <p:nvPr/>
        </p:nvSpPr>
        <p:spPr>
          <a:xfrm>
            <a:off x="6264885" y="570971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Prestissimo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0EA5B7A2-4FA9-0C6C-4857-794B91B63806}"/>
              </a:ext>
            </a:extLst>
          </p:cNvPr>
          <p:cNvSpPr txBox="1">
            <a:spLocks/>
          </p:cNvSpPr>
          <p:nvPr/>
        </p:nvSpPr>
        <p:spPr>
          <a:xfrm>
            <a:off x="9162223" y="570971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Très rapide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408681" y="6611779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BDB76635-BCA0-C2F8-ABC2-C446913FAD3C}"/>
              </a:ext>
            </a:extLst>
          </p:cNvPr>
          <p:cNvSpPr txBox="1">
            <a:spLocks/>
          </p:cNvSpPr>
          <p:nvPr/>
        </p:nvSpPr>
        <p:spPr>
          <a:xfrm>
            <a:off x="833117" y="2846861"/>
            <a:ext cx="5094000" cy="122273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Horizontal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F729A781-F051-198E-8236-885BEE37279B}"/>
              </a:ext>
            </a:extLst>
          </p:cNvPr>
          <p:cNvSpPr txBox="1">
            <a:spLocks/>
          </p:cNvSpPr>
          <p:nvPr/>
        </p:nvSpPr>
        <p:spPr>
          <a:xfrm>
            <a:off x="838198" y="4238879"/>
            <a:ext cx="5094000" cy="122273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Vertical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45CF6B9A-75A7-A1FE-7F4D-B3D0DC0FF5E9}"/>
              </a:ext>
            </a:extLst>
          </p:cNvPr>
          <p:cNvSpPr txBox="1">
            <a:spLocks/>
          </p:cNvSpPr>
          <p:nvPr/>
        </p:nvSpPr>
        <p:spPr>
          <a:xfrm>
            <a:off x="6254202" y="2846861"/>
            <a:ext cx="5094515" cy="12227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Lignes qui se superposent, comme un canon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C44E8CD9-09C1-9D06-E480-EDF073447269}"/>
              </a:ext>
            </a:extLst>
          </p:cNvPr>
          <p:cNvSpPr txBox="1">
            <a:spLocks/>
          </p:cNvSpPr>
          <p:nvPr/>
        </p:nvSpPr>
        <p:spPr>
          <a:xfrm>
            <a:off x="6254201" y="4238881"/>
            <a:ext cx="5094515" cy="1222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Homorythmique, toutes les voix chantent le </a:t>
            </a:r>
            <a:r>
              <a:rPr lang="fr-FR" sz="2200">
                <a:solidFill>
                  <a:srgbClr val="C00000"/>
                </a:solidFill>
              </a:rPr>
              <a:t>même rythme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l’écriture de cette œuvre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Verticale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734F27A-C3D5-7F58-4551-7D0AC5B52D0C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4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7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5888</TotalTime>
  <Words>1166</Words>
  <Application>Microsoft Macintosh PowerPoint</Application>
  <PresentationFormat>Grand écran</PresentationFormat>
  <Paragraphs>280</Paragraphs>
  <Slides>22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Thème Office</vt:lpstr>
      <vt:lpstr>Théorie   Analyse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Explication des tonalités</dc:title>
  <dc:creator>Tommy DESCAMPS</dc:creator>
  <cp:lastModifiedBy>Tommy DESCAMPS</cp:lastModifiedBy>
  <cp:revision>127</cp:revision>
  <cp:lastPrinted>2021-03-21T11:45:21Z</cp:lastPrinted>
  <dcterms:created xsi:type="dcterms:W3CDTF">2020-11-09T18:44:41Z</dcterms:created>
  <dcterms:modified xsi:type="dcterms:W3CDTF">2026-03-16T19:41:41Z</dcterms:modified>
</cp:coreProperties>
</file>