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tags/tag8.xml" ContentType="application/vnd.openxmlformats-officedocument.presentationml.tags+xml"/>
  <Override PartName="/ppt/notesSlides/notesSlide10.xml" ContentType="application/vnd.openxmlformats-officedocument.presentationml.notesSlide+xml"/>
  <Override PartName="/ppt/tags/tag9.xml" ContentType="application/vnd.openxmlformats-officedocument.presentationml.tags+xml"/>
  <Override PartName="/ppt/notesSlides/notesSlide11.xml" ContentType="application/vnd.openxmlformats-officedocument.presentationml.notesSlide+xml"/>
  <Override PartName="/ppt/tags/tag10.xml" ContentType="application/vnd.openxmlformats-officedocument.presentationml.tags+xml"/>
  <Override PartName="/ppt/notesSlides/notesSlide12.xml" ContentType="application/vnd.openxmlformats-officedocument.presentationml.notesSlide+xml"/>
  <Override PartName="/ppt/tags/tag11.xml" ContentType="application/vnd.openxmlformats-officedocument.presentationml.tags+xml"/>
  <Override PartName="/ppt/notesSlides/notesSlide13.xml" ContentType="application/vnd.openxmlformats-officedocument.presentationml.notesSlide+xml"/>
  <Override PartName="/ppt/tags/tag12.xml" ContentType="application/vnd.openxmlformats-officedocument.presentationml.tags+xml"/>
  <Override PartName="/ppt/notesSlides/notesSlide14.xml" ContentType="application/vnd.openxmlformats-officedocument.presentationml.notesSlide+xml"/>
  <Override PartName="/ppt/tags/tag13.xml" ContentType="application/vnd.openxmlformats-officedocument.presentationml.tags+xml"/>
  <Override PartName="/ppt/notesSlides/notesSlide15.xml" ContentType="application/vnd.openxmlformats-officedocument.presentationml.notesSlide+xml"/>
  <Override PartName="/ppt/tags/tag14.xml" ContentType="application/vnd.openxmlformats-officedocument.presentationml.tags+xml"/>
  <Override PartName="/ppt/notesSlides/notesSlide16.xml" ContentType="application/vnd.openxmlformats-officedocument.presentationml.notesSlide+xml"/>
  <Override PartName="/ppt/tags/tag15.xml" ContentType="application/vnd.openxmlformats-officedocument.presentationml.tags+xml"/>
  <Override PartName="/ppt/notesSlides/notesSlide17.xml" ContentType="application/vnd.openxmlformats-officedocument.presentationml.notesSlide+xml"/>
  <Override PartName="/ppt/tags/tag16.xml" ContentType="application/vnd.openxmlformats-officedocument.presentationml.tags+xml"/>
  <Override PartName="/ppt/notesSlides/notesSlide18.xml" ContentType="application/vnd.openxmlformats-officedocument.presentationml.notesSlide+xml"/>
  <Override PartName="/ppt/tags/tag17.xml" ContentType="application/vnd.openxmlformats-officedocument.presentationml.tags+xml"/>
  <Override PartName="/ppt/notesSlides/notesSlide19.xml" ContentType="application/vnd.openxmlformats-officedocument.presentationml.notesSlide+xml"/>
  <Override PartName="/ppt/tags/tag18.xml" ContentType="application/vnd.openxmlformats-officedocument.presentationml.tags+xml"/>
  <Override PartName="/ppt/notesSlides/notesSlide20.xml" ContentType="application/vnd.openxmlformats-officedocument.presentationml.notesSlide+xml"/>
  <Override PartName="/ppt/tags/tag19.xml" ContentType="application/vnd.openxmlformats-officedocument.presentationml.tags+xml"/>
  <Override PartName="/ppt/notesSlides/notesSlide21.xml" ContentType="application/vnd.openxmlformats-officedocument.presentationml.notesSlide+xml"/>
  <Override PartName="/ppt/tags/tag20.xml" ContentType="application/vnd.openxmlformats-officedocument.presentationml.tags+xml"/>
  <Override PartName="/ppt/notesSlides/notesSlide22.xml" ContentType="application/vnd.openxmlformats-officedocument.presentationml.notesSlide+xml"/>
  <Override PartName="/ppt/tags/tag21.xml" ContentType="application/vnd.openxmlformats-officedocument.presentationml.tags+xml"/>
  <Override PartName="/ppt/notesSlides/notesSlide23.xml" ContentType="application/vnd.openxmlformats-officedocument.presentationml.notesSlide+xml"/>
  <Override PartName="/ppt/tags/tag22.xml" ContentType="application/vnd.openxmlformats-officedocument.presentationml.tags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256" r:id="rId2"/>
    <p:sldId id="512" r:id="rId3"/>
    <p:sldId id="475" r:id="rId4"/>
    <p:sldId id="532" r:id="rId5"/>
    <p:sldId id="530" r:id="rId6"/>
    <p:sldId id="647" r:id="rId7"/>
    <p:sldId id="648" r:id="rId8"/>
    <p:sldId id="649" r:id="rId9"/>
    <p:sldId id="650" r:id="rId10"/>
    <p:sldId id="633" r:id="rId11"/>
    <p:sldId id="535" r:id="rId12"/>
    <p:sldId id="536" r:id="rId13"/>
    <p:sldId id="537" r:id="rId14"/>
    <p:sldId id="538" r:id="rId15"/>
    <p:sldId id="634" r:id="rId16"/>
    <p:sldId id="545" r:id="rId17"/>
    <p:sldId id="540" r:id="rId18"/>
    <p:sldId id="639" r:id="rId19"/>
    <p:sldId id="640" r:id="rId20"/>
    <p:sldId id="543" r:id="rId21"/>
    <p:sldId id="637" r:id="rId22"/>
    <p:sldId id="638" r:id="rId23"/>
    <p:sldId id="628" r:id="rId24"/>
    <p:sldId id="612" r:id="rId25"/>
    <p:sldId id="613" r:id="rId26"/>
    <p:sldId id="629" r:id="rId27"/>
    <p:sldId id="641" r:id="rId2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A311"/>
    <a:srgbClr val="A07400"/>
    <a:srgbClr val="7030A0"/>
    <a:srgbClr val="75AB42"/>
    <a:srgbClr val="00E16C"/>
    <a:srgbClr val="E7E5E5"/>
    <a:srgbClr val="426EBE"/>
    <a:srgbClr val="426E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693"/>
    <p:restoredTop sz="97313"/>
  </p:normalViewPr>
  <p:slideViewPr>
    <p:cSldViewPr snapToGrid="0" snapToObjects="1">
      <p:cViewPr varScale="1">
        <p:scale>
          <a:sx n="110" d="100"/>
          <a:sy n="110" d="100"/>
        </p:scale>
        <p:origin x="1328" y="472"/>
      </p:cViewPr>
      <p:guideLst/>
    </p:cSldViewPr>
  </p:slideViewPr>
  <p:notesTextViewPr>
    <p:cViewPr>
      <p:scale>
        <a:sx n="70" d="100"/>
        <a:sy n="7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1F45F9-2673-8049-B93C-DB5643E99096}" type="datetimeFigureOut">
              <a:rPr lang="fr-FR" smtClean="0"/>
              <a:t>30/03/2026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AB2960-0829-D14D-B9B6-3B5ABF2647A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46412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B2960-0829-D14D-B9B6-3B5ABF2647A0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65448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B2960-0829-D14D-B9B6-3B5ABF2647A0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74118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B2960-0829-D14D-B9B6-3B5ABF2647A0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89593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B2960-0829-D14D-B9B6-3B5ABF2647A0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78337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B2960-0829-D14D-B9B6-3B5ABF2647A0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3579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B2960-0829-D14D-B9B6-3B5ABF2647A0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1306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B2960-0829-D14D-B9B6-3B5ABF2647A0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50022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B2960-0829-D14D-B9B6-3B5ABF2647A0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87593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B2960-0829-D14D-B9B6-3B5ABF2647A0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63718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B2960-0829-D14D-B9B6-3B5ABF2647A0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76887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2856D4-BACF-D1DC-8475-63DD3E8CF2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E1EFD26-7407-82A5-E8DD-890EFA727F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AF5C6ED1-3DEF-4DE7-EBF4-1FCBC1469E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5CD00CA-5FA8-EAC3-5B81-BC88852FE1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B2960-0829-D14D-B9B6-3B5ABF2647A0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22417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B2960-0829-D14D-B9B6-3B5ABF2647A0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71097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B2960-0829-D14D-B9B6-3B5ABF2647A0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74420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B2960-0829-D14D-B9B6-3B5ABF2647A0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77851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B2960-0829-D14D-B9B6-3B5ABF2647A0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17579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B2960-0829-D14D-B9B6-3B5ABF2647A0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22138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AEFEA4-4DF5-ACBB-43B7-0C444F1D4D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9FC2D01-F6E4-0501-FB07-0109C66776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1707431-75B8-8842-CA56-9D50E555E2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AEA1149-7495-E284-F55C-9F6B499F71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B2960-0829-D14D-B9B6-3B5ABF2647A0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90319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C52B09-554A-F04B-ABE1-B6FECF14CDC8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1752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B2960-0829-D14D-B9B6-3B5ABF2647A0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23720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B2960-0829-D14D-B9B6-3B5ABF2647A0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02871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02756E-1CED-754E-317E-33CE7FA426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63E9F8D9-A028-3B5B-56F6-954BB29E8D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7C9013D9-77D9-D6A0-3550-E3CC8B3A81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5298879-125E-D62A-88FB-9A9B829069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B2960-0829-D14D-B9B6-3B5ABF2647A0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56306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9E59E3-4F77-DE23-81C6-C5F71C528B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4A86085-2FE3-D382-7EC3-8818064B7D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D30C5FE0-B389-AD00-9625-34B8FE6F67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24CFB54-3E05-1FCF-4856-A660F7A319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B2960-0829-D14D-B9B6-3B5ABF2647A0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82835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4F2125-B405-B4F4-69C5-541276D5FC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4C5B91A-DB52-F45C-E010-65CDC2383A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ECA5139-16C5-17F6-75D6-6DB93E150F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DA75CB3-E38B-A074-45BB-44315CA71C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B2960-0829-D14D-B9B6-3B5ABF2647A0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2060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6943B4-9037-E6C7-B51A-9332684F90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5874D42-36A2-5BBF-BAB5-0440EB08A0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71FB526-6417-CF9F-AC12-60DA9483A0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26670B3-F69F-C948-E7D6-C4D295A74C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B2960-0829-D14D-B9B6-3B5ABF2647A0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8964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F196CB-CE32-424C-BB4B-BF1CA32DBE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FB5D64B-1B8C-6442-AFD7-7A8BC79263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BD8A8E9-D9F8-0E4D-BA3C-256E2CB45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88722-9192-0749-B51C-ADB21846583E}" type="datetimeFigureOut">
              <a:rPr lang="fr-FR" smtClean="0"/>
              <a:t>30/03/2026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A2780D1-919F-AF4B-9073-E864FD26B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5E7E831-041B-F945-9C55-2A068692F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ECEEF-145C-AC45-9A3D-0D321FAA37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7203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619BCB-8FC3-5B4C-B8A7-14D7D8CCB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5634FBF-CD29-B84E-ACEC-C9FBED82E6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2748816-D2F0-3047-9E7C-5D402F93D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88722-9192-0749-B51C-ADB21846583E}" type="datetimeFigureOut">
              <a:rPr lang="fr-FR" smtClean="0"/>
              <a:t>30/03/2026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8D62B36-B3E0-304D-A359-74EF18E57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E4CB27D-54FC-E548-949F-5753B61C2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ECEEF-145C-AC45-9A3D-0D321FAA37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0899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4DAD96E8-1CBB-E64C-B200-02D071897A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3179986-A7DF-CB47-A626-5D08A0C9BE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5CA008F-B604-F14E-91AA-B11BB20B72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88722-9192-0749-B51C-ADB21846583E}" type="datetimeFigureOut">
              <a:rPr lang="fr-FR" smtClean="0"/>
              <a:t>30/03/2026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C1586E0-3703-2346-85F1-A7DCCE583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F6DECA3-0E72-AA48-A0DF-28CF3894A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ECEEF-145C-AC45-9A3D-0D321FAA37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1536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4830DD-81DE-0542-96BC-6917C5F25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29231F8-C264-EC40-AC50-CEE6BAA750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39900A2-5579-F844-BE21-8D59BFFFA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88722-9192-0749-B51C-ADB21846583E}" type="datetimeFigureOut">
              <a:rPr lang="fr-FR" smtClean="0"/>
              <a:t>30/03/2026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5B310C4-8852-714C-AB6A-08C1A5389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7059DC-2FD5-7243-A41C-1EBF855E4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ECEEF-145C-AC45-9A3D-0D321FAA37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9435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8997DD5-2B04-DD49-8472-EAFEC6D8E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E2976FF-75D6-1041-9E4F-A7372C8C0F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A5F48EF-B64E-8847-9BD6-0C020F932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88722-9192-0749-B51C-ADB21846583E}" type="datetimeFigureOut">
              <a:rPr lang="fr-FR" smtClean="0"/>
              <a:t>30/03/2026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1EF3C12-0928-FB4A-8E36-A64BC7C7C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AA465E2-4AF3-B54F-B903-51F560AC4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ECEEF-145C-AC45-9A3D-0D321FAA37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5834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106F857-8566-3E4D-917B-89767810C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F0A0AC1-A43D-6D49-9A53-56A5CFF5D5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6C3A5FC-C93C-0949-8C44-BF49051A31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ED6E3B8-EF94-3243-AE0F-626441D68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88722-9192-0749-B51C-ADB21846583E}" type="datetimeFigureOut">
              <a:rPr lang="fr-FR" smtClean="0"/>
              <a:t>30/03/2026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A33961B-E113-5B43-8EF9-0D4F28F5B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D800936-33D5-1349-B3F2-121EE46AC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ECEEF-145C-AC45-9A3D-0D321FAA37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3861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789568-2834-0340-8181-45646CBA0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04B1790-3BF3-C44A-9280-203D2AD506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60A15E5-69B9-1245-A1DA-D63B482BB9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A5D7A2C-39DF-DA49-A246-D712BE8F11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6DBEB3AB-EF1B-2E41-8E21-88673B0417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1296AF3-7058-3D48-AE7F-F4041BE73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88722-9192-0749-B51C-ADB21846583E}" type="datetimeFigureOut">
              <a:rPr lang="fr-FR" smtClean="0"/>
              <a:t>30/03/2026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65FB748-A307-764A-B557-E20DD6A43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E264C85-404D-2D43-A751-4451C74D7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ECEEF-145C-AC45-9A3D-0D321FAA37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8302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1C4E78-4926-0549-8EAE-7205DE2FB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A9727C0-A1C6-304F-B128-CCF763D11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88722-9192-0749-B51C-ADB21846583E}" type="datetimeFigureOut">
              <a:rPr lang="fr-FR" smtClean="0"/>
              <a:t>30/03/2026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47D1424-63CB-7E4A-BFDA-874BAD695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FB6826A-2189-4B4E-AE63-F356925D0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ECEEF-145C-AC45-9A3D-0D321FAA37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28259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73CFEA6-0266-B348-9B29-D702411FF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88722-9192-0749-B51C-ADB21846583E}" type="datetimeFigureOut">
              <a:rPr lang="fr-FR" smtClean="0"/>
              <a:t>30/03/2026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4220E9B-831A-534C-A992-E00435698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B8C995F-16B5-BF45-828B-16407DAAD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ECEEF-145C-AC45-9A3D-0D321FAA37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5462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81B156-9CD7-D54A-BBBB-0D0F60193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ABCA046-6146-9D4B-A8F7-39A6DC947E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03B4C8E-514A-3045-A42A-2EB952BADF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A32B9E7-6F43-744F-A3D9-460E14347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88722-9192-0749-B51C-ADB21846583E}" type="datetimeFigureOut">
              <a:rPr lang="fr-FR" smtClean="0"/>
              <a:t>30/03/2026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C358D4A-4825-7D4E-8025-ACC003363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A30B8C3-B304-B346-A5EC-1FF188CFD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ECEEF-145C-AC45-9A3D-0D321FAA37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5642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0AD5D6-5F9C-014B-B96D-B8FAD34C4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AA9D8C3A-EE08-5A46-8035-259BEB7A42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3BA78A6-3E5E-B543-B05D-59CB078F47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C851CAE-DA6B-1B4F-AA61-1BB45B5D9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88722-9192-0749-B51C-ADB21846583E}" type="datetimeFigureOut">
              <a:rPr lang="fr-FR" smtClean="0"/>
              <a:t>30/03/2026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98CA2D9-4F3D-744B-93F0-25E04542A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851BFC3-40BE-EA42-A6D4-02BF92E9E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ECEEF-145C-AC45-9A3D-0D321FAA37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5271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761A370B-EC8F-5346-BE81-A7E445109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DBD07D8-0E5B-AE4C-9300-B667A290FB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E56F7AC-5518-A74B-98F8-4FE2013A52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C88722-9192-0749-B51C-ADB21846583E}" type="datetimeFigureOut">
              <a:rPr lang="fr-FR" smtClean="0"/>
              <a:t>30/03/2026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55C59BA-FF6E-1440-9A10-70B9C3C30B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C20D8B0-D7A8-8F42-AAC0-550A70499A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7ECEEF-145C-AC45-9A3D-0D321FAA37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5786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5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5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tiff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e 17">
            <a:extLst>
              <a:ext uri="{FF2B5EF4-FFF2-40B4-BE49-F238E27FC236}">
                <a16:creationId xmlns:a16="http://schemas.microsoft.com/office/drawing/2014/main" id="{1E8478AD-D5B4-A839-77AA-0A05457BCFA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152400" y="152400"/>
            <a:chExt cx="12192000" cy="6858000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15C65973-A0A1-0FB2-C9D1-7C5B2C4A06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1039" b="29165"/>
            <a:stretch/>
          </p:blipFill>
          <p:spPr>
            <a:xfrm>
              <a:off x="152400" y="152400"/>
              <a:ext cx="12192000" cy="6858000"/>
            </a:xfrm>
            <a:prstGeom prst="rect">
              <a:avLst/>
            </a:prstGeom>
          </p:spPr>
        </p:pic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A4791B28-6B5F-5A9F-B1AC-7BCD65583B63}"/>
                </a:ext>
              </a:extLst>
            </p:cNvPr>
            <p:cNvSpPr txBox="1"/>
            <p:nvPr/>
          </p:nvSpPr>
          <p:spPr>
            <a:xfrm>
              <a:off x="8786625" y="6364069"/>
              <a:ext cx="210615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200" b="1" dirty="0"/>
                <a:t>© Editions Tommy DESCAMPS</a:t>
              </a:r>
            </a:p>
            <a:p>
              <a:pPr algn="ctr"/>
              <a:r>
                <a:rPr lang="fr-FR" sz="1200" b="1" dirty="0"/>
                <a:t>Tous droits réservés</a:t>
              </a:r>
            </a:p>
            <a:p>
              <a:pPr algn="ctr"/>
              <a:r>
                <a:rPr lang="fr-FR" sz="1200" b="1" dirty="0"/>
                <a:t> 2024</a:t>
              </a:r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A532359D-FC4B-744F-8887-0A8435DEF4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9109" y="462013"/>
            <a:ext cx="3537084" cy="4514248"/>
          </a:xfrm>
        </p:spPr>
        <p:txBody>
          <a:bodyPr anchor="ctr">
            <a:normAutofit/>
          </a:bodyPr>
          <a:lstStyle/>
          <a:p>
            <a:r>
              <a:rPr lang="fr-FR" sz="4000" dirty="0"/>
              <a:t>Théorie</a:t>
            </a:r>
            <a:br>
              <a:rPr lang="fr-FR" sz="4000" dirty="0"/>
            </a:br>
            <a:br>
              <a:rPr lang="fr-FR" sz="4000" dirty="0"/>
            </a:br>
            <a:br>
              <a:rPr lang="fr-FR" sz="4000" dirty="0"/>
            </a:br>
            <a:r>
              <a:rPr lang="fr-FR" sz="4000" dirty="0"/>
              <a:t>Analyse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7C402CEC-3E4A-C842-97D6-C4A09C99B6B8}"/>
              </a:ext>
            </a:extLst>
          </p:cNvPr>
          <p:cNvSpPr txBox="1">
            <a:spLocks/>
          </p:cNvSpPr>
          <p:nvPr/>
        </p:nvSpPr>
        <p:spPr>
          <a:xfrm>
            <a:off x="5238065" y="3794550"/>
            <a:ext cx="9144000" cy="10101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A6887028-F83B-D344-A6D7-B2E4B5C38D43}"/>
              </a:ext>
            </a:extLst>
          </p:cNvPr>
          <p:cNvSpPr txBox="1">
            <a:spLocks/>
          </p:cNvSpPr>
          <p:nvPr/>
        </p:nvSpPr>
        <p:spPr>
          <a:xfrm>
            <a:off x="5115302" y="3583215"/>
            <a:ext cx="9144000" cy="34624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000" dirty="0"/>
              <a:t>Niveau 7</a:t>
            </a:r>
          </a:p>
          <a:p>
            <a:r>
              <a:rPr lang="fr-FR" sz="3000" dirty="0"/>
              <a:t>Analyse n°2</a:t>
            </a:r>
          </a:p>
        </p:txBody>
      </p:sp>
    </p:spTree>
    <p:extLst>
      <p:ext uri="{BB962C8B-B14F-4D97-AF65-F5344CB8AC3E}">
        <p14:creationId xmlns:p14="http://schemas.microsoft.com/office/powerpoint/2010/main" val="253691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426">
        <p:fade/>
      </p:transition>
    </mc:Choice>
    <mc:Fallback xmlns="">
      <p:transition spd="med" advTm="3426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8E7FE58-7458-8923-DFE1-BFDF8D331D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"/>
          </a:blip>
          <a:srcRect t="31039" b="291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D7187513-5DE7-F001-CB60-0C2D49DB0F24}"/>
              </a:ext>
            </a:extLst>
          </p:cNvPr>
          <p:cNvSpPr txBox="1">
            <a:spLocks/>
          </p:cNvSpPr>
          <p:nvPr/>
        </p:nvSpPr>
        <p:spPr>
          <a:xfrm>
            <a:off x="833117" y="1233032"/>
            <a:ext cx="5094000" cy="526731"/>
          </a:xfrm>
          <a:prstGeom prst="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Que signifie « p subito » à la mesure 47 ?</a:t>
            </a:r>
          </a:p>
        </p:txBody>
      </p:sp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id="{2FDA322E-37BE-00CC-9831-809DA04603EE}"/>
              </a:ext>
            </a:extLst>
          </p:cNvPr>
          <p:cNvSpPr txBox="1">
            <a:spLocks/>
          </p:cNvSpPr>
          <p:nvPr/>
        </p:nvSpPr>
        <p:spPr>
          <a:xfrm>
            <a:off x="6264885" y="1233032"/>
            <a:ext cx="5094515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FFC000"/>
                </a:solidFill>
              </a:rPr>
              <a:t>Subitement doux</a:t>
            </a:r>
            <a:endParaRPr lang="fr-FR" sz="2200" u="sng" dirty="0">
              <a:solidFill>
                <a:srgbClr val="FFC000"/>
              </a:solidFill>
            </a:endParaRP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DEEBB1CB-5A04-9143-FB17-9FA33314FD6F}"/>
              </a:ext>
            </a:extLst>
          </p:cNvPr>
          <p:cNvSpPr txBox="1"/>
          <p:nvPr/>
        </p:nvSpPr>
        <p:spPr>
          <a:xfrm>
            <a:off x="4394253" y="6611779"/>
            <a:ext cx="34034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00" b="1" dirty="0"/>
              <a:t>© Editions Tommy DESCAMPS – Tous droits réservés – 2026</a:t>
            </a:r>
          </a:p>
        </p:txBody>
      </p: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3A4C5B64-1F77-3360-617C-81DD65FD5C56}"/>
              </a:ext>
            </a:extLst>
          </p:cNvPr>
          <p:cNvSpPr txBox="1">
            <a:spLocks/>
          </p:cNvSpPr>
          <p:nvPr/>
        </p:nvSpPr>
        <p:spPr>
          <a:xfrm>
            <a:off x="833117" y="2515795"/>
            <a:ext cx="5094000" cy="526731"/>
          </a:xfrm>
          <a:prstGeom prst="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Que signifie « poco </a:t>
            </a:r>
            <a:r>
              <a:rPr lang="fr-FR" sz="2200" dirty="0" err="1">
                <a:solidFill>
                  <a:schemeClr val="bg1"/>
                </a:solidFill>
              </a:rPr>
              <a:t>rall</a:t>
            </a:r>
            <a:r>
              <a:rPr lang="fr-FR" sz="2200" dirty="0">
                <a:solidFill>
                  <a:schemeClr val="bg1"/>
                </a:solidFill>
              </a:rPr>
              <a:t>. » à la mesure 86 ?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F192E9AD-2B46-397D-C3A0-951D6A731EE1}"/>
              </a:ext>
            </a:extLst>
          </p:cNvPr>
          <p:cNvSpPr txBox="1">
            <a:spLocks/>
          </p:cNvSpPr>
          <p:nvPr/>
        </p:nvSpPr>
        <p:spPr>
          <a:xfrm>
            <a:off x="6264885" y="2515795"/>
            <a:ext cx="5094515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FFC000"/>
                </a:solidFill>
              </a:rPr>
              <a:t>Un peu ralenti</a:t>
            </a:r>
            <a:endParaRPr lang="fr-FR" sz="2200" u="sng" dirty="0">
              <a:solidFill>
                <a:srgbClr val="FFC000"/>
              </a:solidFill>
            </a:endParaRP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EAC694AE-FFC1-E8FB-A56E-C6857051D33E}"/>
              </a:ext>
            </a:extLst>
          </p:cNvPr>
          <p:cNvSpPr txBox="1">
            <a:spLocks/>
          </p:cNvSpPr>
          <p:nvPr/>
        </p:nvSpPr>
        <p:spPr>
          <a:xfrm>
            <a:off x="833117" y="3798557"/>
            <a:ext cx="5094000" cy="526731"/>
          </a:xfrm>
          <a:prstGeom prst="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Que signifie « Andante » ?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99A33774-0373-BF0E-1C16-FA09D5218E5F}"/>
              </a:ext>
            </a:extLst>
          </p:cNvPr>
          <p:cNvSpPr txBox="1">
            <a:spLocks/>
          </p:cNvSpPr>
          <p:nvPr/>
        </p:nvSpPr>
        <p:spPr>
          <a:xfrm>
            <a:off x="6264885" y="3798557"/>
            <a:ext cx="5094515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FFC000"/>
                </a:solidFill>
              </a:rPr>
              <a:t>Lent mais allant</a:t>
            </a:r>
            <a:endParaRPr lang="fr-FR" sz="2200" u="sng" dirty="0">
              <a:solidFill>
                <a:srgbClr val="FFC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31155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157">
        <p:fade/>
      </p:transition>
    </mc:Choice>
    <mc:Fallback xmlns="">
      <p:transition spd="med" advTm="101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6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8E7FE58-7458-8923-DFE1-BFDF8D331D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"/>
          </a:blip>
          <a:srcRect t="31039" b="291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30B542CB-6193-00C0-1FA5-16808A45F002}"/>
              </a:ext>
            </a:extLst>
          </p:cNvPr>
          <p:cNvSpPr txBox="1">
            <a:spLocks/>
          </p:cNvSpPr>
          <p:nvPr/>
        </p:nvSpPr>
        <p:spPr>
          <a:xfrm>
            <a:off x="297148" y="650265"/>
            <a:ext cx="2732632" cy="526731"/>
          </a:xfrm>
          <a:prstGeom prst="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Largo</a:t>
            </a:r>
          </a:p>
        </p:txBody>
      </p:sp>
      <p:sp>
        <p:nvSpPr>
          <p:cNvPr id="19" name="Espace réservé du contenu 2">
            <a:extLst>
              <a:ext uri="{FF2B5EF4-FFF2-40B4-BE49-F238E27FC236}">
                <a16:creationId xmlns:a16="http://schemas.microsoft.com/office/drawing/2014/main" id="{9629B3C4-AA8F-A8B3-9BB8-C93460EC5C8A}"/>
              </a:ext>
            </a:extLst>
          </p:cNvPr>
          <p:cNvSpPr txBox="1">
            <a:spLocks/>
          </p:cNvSpPr>
          <p:nvPr/>
        </p:nvSpPr>
        <p:spPr>
          <a:xfrm>
            <a:off x="3194486" y="621551"/>
            <a:ext cx="2732631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FFC000"/>
                </a:solidFill>
              </a:rPr>
              <a:t>Large</a:t>
            </a:r>
            <a:endParaRPr lang="fr-FR" sz="2200" u="sng" dirty="0">
              <a:solidFill>
                <a:srgbClr val="FFC000"/>
              </a:solidFill>
            </a:endParaRPr>
          </a:p>
        </p:txBody>
      </p:sp>
      <p:sp>
        <p:nvSpPr>
          <p:cNvPr id="20" name="Espace réservé du contenu 2">
            <a:extLst>
              <a:ext uri="{FF2B5EF4-FFF2-40B4-BE49-F238E27FC236}">
                <a16:creationId xmlns:a16="http://schemas.microsoft.com/office/drawing/2014/main" id="{6956C4D6-9281-9FD9-C965-55B815E2C82E}"/>
              </a:ext>
            </a:extLst>
          </p:cNvPr>
          <p:cNvSpPr txBox="1">
            <a:spLocks/>
          </p:cNvSpPr>
          <p:nvPr/>
        </p:nvSpPr>
        <p:spPr>
          <a:xfrm>
            <a:off x="297148" y="1915129"/>
            <a:ext cx="2732632" cy="526731"/>
          </a:xfrm>
          <a:prstGeom prst="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Lento</a:t>
            </a:r>
          </a:p>
        </p:txBody>
      </p:sp>
      <p:sp>
        <p:nvSpPr>
          <p:cNvPr id="21" name="Espace réservé du contenu 2">
            <a:extLst>
              <a:ext uri="{FF2B5EF4-FFF2-40B4-BE49-F238E27FC236}">
                <a16:creationId xmlns:a16="http://schemas.microsoft.com/office/drawing/2014/main" id="{338F6571-C666-8BB3-A7B8-2253E46A2A04}"/>
              </a:ext>
            </a:extLst>
          </p:cNvPr>
          <p:cNvSpPr txBox="1">
            <a:spLocks/>
          </p:cNvSpPr>
          <p:nvPr/>
        </p:nvSpPr>
        <p:spPr>
          <a:xfrm>
            <a:off x="3194486" y="1893593"/>
            <a:ext cx="2732631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FFC000"/>
                </a:solidFill>
              </a:rPr>
              <a:t>Lent</a:t>
            </a:r>
            <a:endParaRPr lang="fr-FR" sz="2200" u="sng" dirty="0">
              <a:solidFill>
                <a:srgbClr val="FFC000"/>
              </a:solidFill>
            </a:endParaRPr>
          </a:p>
        </p:txBody>
      </p:sp>
      <p:sp>
        <p:nvSpPr>
          <p:cNvPr id="22" name="Espace réservé du contenu 2">
            <a:extLst>
              <a:ext uri="{FF2B5EF4-FFF2-40B4-BE49-F238E27FC236}">
                <a16:creationId xmlns:a16="http://schemas.microsoft.com/office/drawing/2014/main" id="{447EBE9E-92BD-E3F0-6E11-05B25A8BA504}"/>
              </a:ext>
            </a:extLst>
          </p:cNvPr>
          <p:cNvSpPr txBox="1">
            <a:spLocks/>
          </p:cNvSpPr>
          <p:nvPr/>
        </p:nvSpPr>
        <p:spPr>
          <a:xfrm>
            <a:off x="309717" y="3179993"/>
            <a:ext cx="2732632" cy="526731"/>
          </a:xfrm>
          <a:prstGeom prst="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Adagio</a:t>
            </a:r>
          </a:p>
        </p:txBody>
      </p:sp>
      <p:sp>
        <p:nvSpPr>
          <p:cNvPr id="23" name="Espace réservé du contenu 2">
            <a:extLst>
              <a:ext uri="{FF2B5EF4-FFF2-40B4-BE49-F238E27FC236}">
                <a16:creationId xmlns:a16="http://schemas.microsoft.com/office/drawing/2014/main" id="{DD1C622F-03DD-B75B-F194-C366BD9F767A}"/>
              </a:ext>
            </a:extLst>
          </p:cNvPr>
          <p:cNvSpPr txBox="1">
            <a:spLocks/>
          </p:cNvSpPr>
          <p:nvPr/>
        </p:nvSpPr>
        <p:spPr>
          <a:xfrm>
            <a:off x="3207055" y="3165635"/>
            <a:ext cx="2732631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FFC000"/>
                </a:solidFill>
              </a:rPr>
              <a:t>- lent que lento</a:t>
            </a:r>
            <a:endParaRPr lang="fr-FR" sz="2200" u="sng" dirty="0">
              <a:solidFill>
                <a:srgbClr val="FFC000"/>
              </a:solidFill>
            </a:endParaRPr>
          </a:p>
        </p:txBody>
      </p:sp>
      <p:sp>
        <p:nvSpPr>
          <p:cNvPr id="24" name="Espace réservé du contenu 2">
            <a:extLst>
              <a:ext uri="{FF2B5EF4-FFF2-40B4-BE49-F238E27FC236}">
                <a16:creationId xmlns:a16="http://schemas.microsoft.com/office/drawing/2014/main" id="{0CBB91EC-6631-5C32-9266-6737EB97FDCA}"/>
              </a:ext>
            </a:extLst>
          </p:cNvPr>
          <p:cNvSpPr txBox="1">
            <a:spLocks/>
          </p:cNvSpPr>
          <p:nvPr/>
        </p:nvSpPr>
        <p:spPr>
          <a:xfrm>
            <a:off x="297148" y="4444857"/>
            <a:ext cx="2732632" cy="526731"/>
          </a:xfrm>
          <a:prstGeom prst="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Andantino</a:t>
            </a:r>
          </a:p>
        </p:txBody>
      </p:sp>
      <p:sp>
        <p:nvSpPr>
          <p:cNvPr id="25" name="Espace réservé du contenu 2">
            <a:extLst>
              <a:ext uri="{FF2B5EF4-FFF2-40B4-BE49-F238E27FC236}">
                <a16:creationId xmlns:a16="http://schemas.microsoft.com/office/drawing/2014/main" id="{8A87E7A5-06F2-D85A-1F38-BF54F04C7278}"/>
              </a:ext>
            </a:extLst>
          </p:cNvPr>
          <p:cNvSpPr txBox="1">
            <a:spLocks/>
          </p:cNvSpPr>
          <p:nvPr/>
        </p:nvSpPr>
        <p:spPr>
          <a:xfrm>
            <a:off x="3194486" y="4437677"/>
            <a:ext cx="2732631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FFC000"/>
                </a:solidFill>
              </a:rPr>
              <a:t>- lent qu’Andante</a:t>
            </a:r>
            <a:endParaRPr lang="fr-FR" sz="2200" u="sng" dirty="0">
              <a:solidFill>
                <a:srgbClr val="FFC000"/>
              </a:solidFill>
            </a:endParaRPr>
          </a:p>
        </p:txBody>
      </p:sp>
      <p:sp>
        <p:nvSpPr>
          <p:cNvPr id="26" name="Espace réservé du contenu 2">
            <a:extLst>
              <a:ext uri="{FF2B5EF4-FFF2-40B4-BE49-F238E27FC236}">
                <a16:creationId xmlns:a16="http://schemas.microsoft.com/office/drawing/2014/main" id="{B0EA2937-4F6B-1D23-4304-5403696E171F}"/>
              </a:ext>
            </a:extLst>
          </p:cNvPr>
          <p:cNvSpPr txBox="1">
            <a:spLocks/>
          </p:cNvSpPr>
          <p:nvPr/>
        </p:nvSpPr>
        <p:spPr>
          <a:xfrm>
            <a:off x="297148" y="5709719"/>
            <a:ext cx="2732632" cy="526731"/>
          </a:xfrm>
          <a:prstGeom prst="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Moderato</a:t>
            </a:r>
          </a:p>
        </p:txBody>
      </p:sp>
      <p:sp>
        <p:nvSpPr>
          <p:cNvPr id="27" name="Espace réservé du contenu 2">
            <a:extLst>
              <a:ext uri="{FF2B5EF4-FFF2-40B4-BE49-F238E27FC236}">
                <a16:creationId xmlns:a16="http://schemas.microsoft.com/office/drawing/2014/main" id="{60761088-8704-17E3-1D26-38F448AEB053}"/>
              </a:ext>
            </a:extLst>
          </p:cNvPr>
          <p:cNvSpPr txBox="1">
            <a:spLocks/>
          </p:cNvSpPr>
          <p:nvPr/>
        </p:nvSpPr>
        <p:spPr>
          <a:xfrm>
            <a:off x="3194486" y="5709719"/>
            <a:ext cx="2732631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 err="1">
                <a:solidFill>
                  <a:srgbClr val="FFC000"/>
                </a:solidFill>
              </a:rPr>
              <a:t>Moderé</a:t>
            </a:r>
            <a:endParaRPr lang="fr-FR" sz="2200" u="sng" dirty="0">
              <a:solidFill>
                <a:srgbClr val="FFC000"/>
              </a:solidFill>
            </a:endParaRPr>
          </a:p>
        </p:txBody>
      </p:sp>
      <p:sp>
        <p:nvSpPr>
          <p:cNvPr id="28" name="Espace réservé du contenu 2">
            <a:extLst>
              <a:ext uri="{FF2B5EF4-FFF2-40B4-BE49-F238E27FC236}">
                <a16:creationId xmlns:a16="http://schemas.microsoft.com/office/drawing/2014/main" id="{F40CD0D3-7DC9-F2B6-3677-D169CD209CC1}"/>
              </a:ext>
            </a:extLst>
          </p:cNvPr>
          <p:cNvSpPr txBox="1">
            <a:spLocks/>
          </p:cNvSpPr>
          <p:nvPr/>
        </p:nvSpPr>
        <p:spPr>
          <a:xfrm>
            <a:off x="6264885" y="621550"/>
            <a:ext cx="2732631" cy="526731"/>
          </a:xfrm>
          <a:prstGeom prst="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Allegretto</a:t>
            </a:r>
          </a:p>
        </p:txBody>
      </p:sp>
      <p:sp>
        <p:nvSpPr>
          <p:cNvPr id="29" name="Espace réservé du contenu 2">
            <a:extLst>
              <a:ext uri="{FF2B5EF4-FFF2-40B4-BE49-F238E27FC236}">
                <a16:creationId xmlns:a16="http://schemas.microsoft.com/office/drawing/2014/main" id="{CA1958A3-2CB7-DD1E-AE35-8573B92DFAEC}"/>
              </a:ext>
            </a:extLst>
          </p:cNvPr>
          <p:cNvSpPr txBox="1">
            <a:spLocks/>
          </p:cNvSpPr>
          <p:nvPr/>
        </p:nvSpPr>
        <p:spPr>
          <a:xfrm>
            <a:off x="9162223" y="621550"/>
            <a:ext cx="2732632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FFC000"/>
                </a:solidFill>
              </a:rPr>
              <a:t>- vite qu’Allegro</a:t>
            </a:r>
            <a:endParaRPr lang="fr-FR" sz="2200" u="sng" dirty="0">
              <a:solidFill>
                <a:srgbClr val="FFC000"/>
              </a:solidFill>
            </a:endParaRPr>
          </a:p>
        </p:txBody>
      </p:sp>
      <p:sp>
        <p:nvSpPr>
          <p:cNvPr id="30" name="Espace réservé du contenu 2">
            <a:extLst>
              <a:ext uri="{FF2B5EF4-FFF2-40B4-BE49-F238E27FC236}">
                <a16:creationId xmlns:a16="http://schemas.microsoft.com/office/drawing/2014/main" id="{AAC3832A-F037-EDDD-2DBC-453335A68442}"/>
              </a:ext>
            </a:extLst>
          </p:cNvPr>
          <p:cNvSpPr txBox="1">
            <a:spLocks/>
          </p:cNvSpPr>
          <p:nvPr/>
        </p:nvSpPr>
        <p:spPr>
          <a:xfrm>
            <a:off x="6264885" y="1893592"/>
            <a:ext cx="2732631" cy="526731"/>
          </a:xfrm>
          <a:prstGeom prst="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Allegro</a:t>
            </a:r>
          </a:p>
        </p:txBody>
      </p:sp>
      <p:sp>
        <p:nvSpPr>
          <p:cNvPr id="31" name="Espace réservé du contenu 2">
            <a:extLst>
              <a:ext uri="{FF2B5EF4-FFF2-40B4-BE49-F238E27FC236}">
                <a16:creationId xmlns:a16="http://schemas.microsoft.com/office/drawing/2014/main" id="{054410F3-01BE-B4C2-CBA2-2825B025B25D}"/>
              </a:ext>
            </a:extLst>
          </p:cNvPr>
          <p:cNvSpPr txBox="1">
            <a:spLocks/>
          </p:cNvSpPr>
          <p:nvPr/>
        </p:nvSpPr>
        <p:spPr>
          <a:xfrm>
            <a:off x="9162223" y="1893592"/>
            <a:ext cx="2732632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FFC000"/>
                </a:solidFill>
              </a:rPr>
              <a:t>Vif, allègre</a:t>
            </a:r>
            <a:endParaRPr lang="fr-FR" sz="2200" u="sng" dirty="0">
              <a:solidFill>
                <a:srgbClr val="FFC000"/>
              </a:solidFill>
            </a:endParaRPr>
          </a:p>
        </p:txBody>
      </p:sp>
      <p:sp>
        <p:nvSpPr>
          <p:cNvPr id="32" name="Espace réservé du contenu 2">
            <a:extLst>
              <a:ext uri="{FF2B5EF4-FFF2-40B4-BE49-F238E27FC236}">
                <a16:creationId xmlns:a16="http://schemas.microsoft.com/office/drawing/2014/main" id="{97BEA838-D67C-8F64-B680-CA0AC1D4A06F}"/>
              </a:ext>
            </a:extLst>
          </p:cNvPr>
          <p:cNvSpPr txBox="1">
            <a:spLocks/>
          </p:cNvSpPr>
          <p:nvPr/>
        </p:nvSpPr>
        <p:spPr>
          <a:xfrm>
            <a:off x="6277454" y="3165634"/>
            <a:ext cx="2732631" cy="526731"/>
          </a:xfrm>
          <a:prstGeom prst="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Vivace</a:t>
            </a:r>
          </a:p>
        </p:txBody>
      </p:sp>
      <p:sp>
        <p:nvSpPr>
          <p:cNvPr id="33" name="Espace réservé du contenu 2">
            <a:extLst>
              <a:ext uri="{FF2B5EF4-FFF2-40B4-BE49-F238E27FC236}">
                <a16:creationId xmlns:a16="http://schemas.microsoft.com/office/drawing/2014/main" id="{D6BCD979-0A42-7055-1861-C0C1F2224EF0}"/>
              </a:ext>
            </a:extLst>
          </p:cNvPr>
          <p:cNvSpPr txBox="1">
            <a:spLocks/>
          </p:cNvSpPr>
          <p:nvPr/>
        </p:nvSpPr>
        <p:spPr>
          <a:xfrm>
            <a:off x="9174792" y="3165634"/>
            <a:ext cx="2732632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FFC000"/>
                </a:solidFill>
              </a:rPr>
              <a:t>Vif</a:t>
            </a:r>
            <a:endParaRPr lang="fr-FR" sz="2200" u="sng" dirty="0">
              <a:solidFill>
                <a:srgbClr val="FFC000"/>
              </a:solidFill>
            </a:endParaRPr>
          </a:p>
        </p:txBody>
      </p:sp>
      <p:sp>
        <p:nvSpPr>
          <p:cNvPr id="34" name="Espace réservé du contenu 2">
            <a:extLst>
              <a:ext uri="{FF2B5EF4-FFF2-40B4-BE49-F238E27FC236}">
                <a16:creationId xmlns:a16="http://schemas.microsoft.com/office/drawing/2014/main" id="{2C639E37-F3D2-5678-C81B-3FD22A1F5A99}"/>
              </a:ext>
            </a:extLst>
          </p:cNvPr>
          <p:cNvSpPr txBox="1">
            <a:spLocks/>
          </p:cNvSpPr>
          <p:nvPr/>
        </p:nvSpPr>
        <p:spPr>
          <a:xfrm>
            <a:off x="6264885" y="4437676"/>
            <a:ext cx="2732631" cy="526731"/>
          </a:xfrm>
          <a:prstGeom prst="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Presto</a:t>
            </a:r>
          </a:p>
        </p:txBody>
      </p:sp>
      <p:sp>
        <p:nvSpPr>
          <p:cNvPr id="35" name="Espace réservé du contenu 2">
            <a:extLst>
              <a:ext uri="{FF2B5EF4-FFF2-40B4-BE49-F238E27FC236}">
                <a16:creationId xmlns:a16="http://schemas.microsoft.com/office/drawing/2014/main" id="{5809C942-FA80-5770-92F7-B70DB6949B8A}"/>
              </a:ext>
            </a:extLst>
          </p:cNvPr>
          <p:cNvSpPr txBox="1">
            <a:spLocks/>
          </p:cNvSpPr>
          <p:nvPr/>
        </p:nvSpPr>
        <p:spPr>
          <a:xfrm>
            <a:off x="9162223" y="4437676"/>
            <a:ext cx="2732632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FFC000"/>
                </a:solidFill>
              </a:rPr>
              <a:t>Pressé</a:t>
            </a:r>
            <a:endParaRPr lang="fr-FR" sz="2200" u="sng" dirty="0">
              <a:solidFill>
                <a:srgbClr val="FFC000"/>
              </a:solidFill>
            </a:endParaRPr>
          </a:p>
        </p:txBody>
      </p:sp>
      <p:sp>
        <p:nvSpPr>
          <p:cNvPr id="36" name="Espace réservé du contenu 2">
            <a:extLst>
              <a:ext uri="{FF2B5EF4-FFF2-40B4-BE49-F238E27FC236}">
                <a16:creationId xmlns:a16="http://schemas.microsoft.com/office/drawing/2014/main" id="{20D8AFA1-40ED-CEC4-66DA-083F7A805EEE}"/>
              </a:ext>
            </a:extLst>
          </p:cNvPr>
          <p:cNvSpPr txBox="1">
            <a:spLocks/>
          </p:cNvSpPr>
          <p:nvPr/>
        </p:nvSpPr>
        <p:spPr>
          <a:xfrm>
            <a:off x="6264885" y="5709718"/>
            <a:ext cx="2732631" cy="526731"/>
          </a:xfrm>
          <a:prstGeom prst="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Prestissimo</a:t>
            </a:r>
          </a:p>
        </p:txBody>
      </p:sp>
      <p:sp>
        <p:nvSpPr>
          <p:cNvPr id="37" name="Espace réservé du contenu 2">
            <a:extLst>
              <a:ext uri="{FF2B5EF4-FFF2-40B4-BE49-F238E27FC236}">
                <a16:creationId xmlns:a16="http://schemas.microsoft.com/office/drawing/2014/main" id="{0EA5B7A2-4FA9-0C6C-4857-794B91B63806}"/>
              </a:ext>
            </a:extLst>
          </p:cNvPr>
          <p:cNvSpPr txBox="1">
            <a:spLocks/>
          </p:cNvSpPr>
          <p:nvPr/>
        </p:nvSpPr>
        <p:spPr>
          <a:xfrm>
            <a:off x="9162223" y="5709718"/>
            <a:ext cx="2732632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FFC000"/>
                </a:solidFill>
              </a:rPr>
              <a:t>Très rapide</a:t>
            </a:r>
            <a:endParaRPr lang="fr-FR" sz="2200" u="sng" dirty="0">
              <a:solidFill>
                <a:srgbClr val="FFC000"/>
              </a:solidFill>
            </a:endParaRP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DEEBB1CB-5A04-9143-FB17-9FA33314FD6F}"/>
              </a:ext>
            </a:extLst>
          </p:cNvPr>
          <p:cNvSpPr txBox="1"/>
          <p:nvPr/>
        </p:nvSpPr>
        <p:spPr>
          <a:xfrm>
            <a:off x="4394253" y="6611779"/>
            <a:ext cx="34034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00" b="1" dirty="0"/>
              <a:t>© Editions Tommy DESCAMPS – Tous droits réservés – 2026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3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157">
        <p:fade/>
      </p:transition>
    </mc:Choice>
    <mc:Fallback xmlns="">
      <p:transition spd="med" advTm="101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3F7FACB9-9DB0-8C79-2DF1-F526C510290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" y="-1"/>
            <a:chExt cx="12192000" cy="685800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B8E7FE58-7458-8923-DFE1-BFDF8D331D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 amt="5000"/>
            </a:blip>
            <a:srcRect t="31039" b="29165"/>
            <a:stretch/>
          </p:blipFill>
          <p:spPr>
            <a:xfrm>
              <a:off x="-1" y="-1"/>
              <a:ext cx="12192000" cy="6858000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256AE477-7567-D8BB-4121-45BDA603DAB4}"/>
                </a:ext>
              </a:extLst>
            </p:cNvPr>
            <p:cNvSpPr txBox="1"/>
            <p:nvPr/>
          </p:nvSpPr>
          <p:spPr>
            <a:xfrm>
              <a:off x="4375818" y="6611778"/>
              <a:ext cx="344036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b="1" dirty="0"/>
                <a:t>© Editions Tommy DESCAMPS – Tous droits réservés – 2026</a:t>
              </a:r>
            </a:p>
          </p:txBody>
        </p:sp>
      </p:grpSp>
      <p:sp>
        <p:nvSpPr>
          <p:cNvPr id="31" name="Espace réservé du contenu 2">
            <a:extLst>
              <a:ext uri="{FF2B5EF4-FFF2-40B4-BE49-F238E27FC236}">
                <a16:creationId xmlns:a16="http://schemas.microsoft.com/office/drawing/2014/main" id="{BDB76635-BCA0-C2F8-ABC2-C446913FAD3C}"/>
              </a:ext>
            </a:extLst>
          </p:cNvPr>
          <p:cNvSpPr txBox="1">
            <a:spLocks/>
          </p:cNvSpPr>
          <p:nvPr/>
        </p:nvSpPr>
        <p:spPr>
          <a:xfrm>
            <a:off x="833117" y="2846861"/>
            <a:ext cx="5094000" cy="1222738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Ecriture horizontale</a:t>
            </a:r>
          </a:p>
        </p:txBody>
      </p:sp>
      <p:sp>
        <p:nvSpPr>
          <p:cNvPr id="33" name="Espace réservé du contenu 2">
            <a:extLst>
              <a:ext uri="{FF2B5EF4-FFF2-40B4-BE49-F238E27FC236}">
                <a16:creationId xmlns:a16="http://schemas.microsoft.com/office/drawing/2014/main" id="{F729A781-F051-198E-8236-885BEE37279B}"/>
              </a:ext>
            </a:extLst>
          </p:cNvPr>
          <p:cNvSpPr txBox="1">
            <a:spLocks/>
          </p:cNvSpPr>
          <p:nvPr/>
        </p:nvSpPr>
        <p:spPr>
          <a:xfrm>
            <a:off x="838198" y="4238879"/>
            <a:ext cx="5094000" cy="1222738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Ecriture verticale</a:t>
            </a:r>
          </a:p>
        </p:txBody>
      </p:sp>
      <p:sp>
        <p:nvSpPr>
          <p:cNvPr id="35" name="Espace réservé du contenu 2">
            <a:extLst>
              <a:ext uri="{FF2B5EF4-FFF2-40B4-BE49-F238E27FC236}">
                <a16:creationId xmlns:a16="http://schemas.microsoft.com/office/drawing/2014/main" id="{45CF6B9A-75A7-A1FE-7F4D-B3D0DC0FF5E9}"/>
              </a:ext>
            </a:extLst>
          </p:cNvPr>
          <p:cNvSpPr txBox="1">
            <a:spLocks/>
          </p:cNvSpPr>
          <p:nvPr/>
        </p:nvSpPr>
        <p:spPr>
          <a:xfrm>
            <a:off x="6254202" y="2846861"/>
            <a:ext cx="5094515" cy="122273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C00000"/>
                </a:solidFill>
              </a:rPr>
              <a:t>Lignes qui se superposent, comme un canon</a:t>
            </a:r>
          </a:p>
        </p:txBody>
      </p:sp>
      <p:sp>
        <p:nvSpPr>
          <p:cNvPr id="37" name="Espace réservé du contenu 2">
            <a:extLst>
              <a:ext uri="{FF2B5EF4-FFF2-40B4-BE49-F238E27FC236}">
                <a16:creationId xmlns:a16="http://schemas.microsoft.com/office/drawing/2014/main" id="{C44E8CD9-09C1-9D06-E480-EDF073447269}"/>
              </a:ext>
            </a:extLst>
          </p:cNvPr>
          <p:cNvSpPr txBox="1">
            <a:spLocks/>
          </p:cNvSpPr>
          <p:nvPr/>
        </p:nvSpPr>
        <p:spPr>
          <a:xfrm>
            <a:off x="6254201" y="4238881"/>
            <a:ext cx="5094515" cy="12227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C00000"/>
                </a:solidFill>
              </a:rPr>
              <a:t>Homorythmique, toutes les voix chantent le </a:t>
            </a:r>
            <a:r>
              <a:rPr lang="fr-FR" sz="2200">
                <a:solidFill>
                  <a:srgbClr val="C00000"/>
                </a:solidFill>
              </a:rPr>
              <a:t>même rythme</a:t>
            </a:r>
            <a:endParaRPr lang="fr-FR" sz="2200" baseline="30000" dirty="0">
              <a:solidFill>
                <a:srgbClr val="C00000"/>
              </a:solidFill>
            </a:endParaRPr>
          </a:p>
        </p:txBody>
      </p:sp>
      <p:sp>
        <p:nvSpPr>
          <p:cNvPr id="40" name="Espace réservé du contenu 2">
            <a:extLst>
              <a:ext uri="{FF2B5EF4-FFF2-40B4-BE49-F238E27FC236}">
                <a16:creationId xmlns:a16="http://schemas.microsoft.com/office/drawing/2014/main" id="{C62939C5-8E29-2222-FB39-153C09C5D6B1}"/>
              </a:ext>
            </a:extLst>
          </p:cNvPr>
          <p:cNvSpPr txBox="1">
            <a:spLocks/>
          </p:cNvSpPr>
          <p:nvPr/>
        </p:nvSpPr>
        <p:spPr>
          <a:xfrm>
            <a:off x="833117" y="515499"/>
            <a:ext cx="5094000" cy="934979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Quelle est l’écriture au début de cette œuvre ?</a:t>
            </a:r>
          </a:p>
        </p:txBody>
      </p:sp>
      <p:sp>
        <p:nvSpPr>
          <p:cNvPr id="41" name="Espace réservé du contenu 2">
            <a:extLst>
              <a:ext uri="{FF2B5EF4-FFF2-40B4-BE49-F238E27FC236}">
                <a16:creationId xmlns:a16="http://schemas.microsoft.com/office/drawing/2014/main" id="{6DCD5192-8403-432D-A7F0-56B28DBCF760}"/>
              </a:ext>
            </a:extLst>
          </p:cNvPr>
          <p:cNvSpPr txBox="1">
            <a:spLocks/>
          </p:cNvSpPr>
          <p:nvPr/>
        </p:nvSpPr>
        <p:spPr>
          <a:xfrm>
            <a:off x="6264885" y="515498"/>
            <a:ext cx="5094515" cy="9349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0070C0"/>
                </a:solidFill>
              </a:rPr>
              <a:t>Ecriture horizontale</a:t>
            </a:r>
            <a:endParaRPr lang="fr-FR" sz="2200" u="sng" dirty="0">
              <a:solidFill>
                <a:srgbClr val="0070C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8142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157">
        <p:fade/>
      </p:transition>
    </mc:Choice>
    <mc:Fallback xmlns="">
      <p:transition spd="med" advTm="101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3" grpId="0" animBg="1"/>
      <p:bldP spid="35" grpId="0" animBg="1"/>
      <p:bldP spid="37" grpId="0" animBg="1"/>
      <p:bldP spid="4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3F7FACB9-9DB0-8C79-2DF1-F526C510290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" y="-1"/>
            <a:chExt cx="12192000" cy="685800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B8E7FE58-7458-8923-DFE1-BFDF8D331D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 amt="5000"/>
            </a:blip>
            <a:srcRect t="31039" b="29165"/>
            <a:stretch/>
          </p:blipFill>
          <p:spPr>
            <a:xfrm>
              <a:off x="-1" y="-1"/>
              <a:ext cx="12192000" cy="6858000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256AE477-7567-D8BB-4121-45BDA603DAB4}"/>
                </a:ext>
              </a:extLst>
            </p:cNvPr>
            <p:cNvSpPr txBox="1"/>
            <p:nvPr/>
          </p:nvSpPr>
          <p:spPr>
            <a:xfrm>
              <a:off x="4394252" y="6611778"/>
              <a:ext cx="340349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b="1" dirty="0"/>
                <a:t>© Editions Tommy DESCAMPS – Tous droits réservés – 2026</a:t>
              </a:r>
            </a:p>
          </p:txBody>
        </p:sp>
      </p:grp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97405F2E-147A-3B72-46DE-34B9ACFCB790}"/>
              </a:ext>
            </a:extLst>
          </p:cNvPr>
          <p:cNvSpPr txBox="1">
            <a:spLocks/>
          </p:cNvSpPr>
          <p:nvPr/>
        </p:nvSpPr>
        <p:spPr>
          <a:xfrm>
            <a:off x="843285" y="2260866"/>
            <a:ext cx="5094000" cy="586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rgbClr val="7030A0"/>
                </a:solidFill>
              </a:rPr>
              <a:t>Tonalité ou modulation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0A899496-CA09-D0B8-7A58-429CE3C8A624}"/>
              </a:ext>
            </a:extLst>
          </p:cNvPr>
          <p:cNvSpPr txBox="1">
            <a:spLocks/>
          </p:cNvSpPr>
          <p:nvPr/>
        </p:nvSpPr>
        <p:spPr>
          <a:xfrm>
            <a:off x="843285" y="3492197"/>
            <a:ext cx="5094000" cy="586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rgbClr val="7030A0"/>
                </a:solidFill>
              </a:rPr>
              <a:t>Notes de la basse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E6EEA2E3-B1F7-4461-97C0-9963B0E2A27C}"/>
              </a:ext>
            </a:extLst>
          </p:cNvPr>
          <p:cNvSpPr txBox="1">
            <a:spLocks/>
          </p:cNvSpPr>
          <p:nvPr/>
        </p:nvSpPr>
        <p:spPr>
          <a:xfrm>
            <a:off x="848366" y="4723528"/>
            <a:ext cx="5094000" cy="586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rgbClr val="7030A0"/>
                </a:solidFill>
              </a:rPr>
              <a:t>Degrés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60516E47-4465-31E3-1834-D3E5324C53DD}"/>
              </a:ext>
            </a:extLst>
          </p:cNvPr>
          <p:cNvSpPr txBox="1">
            <a:spLocks/>
          </p:cNvSpPr>
          <p:nvPr/>
        </p:nvSpPr>
        <p:spPr>
          <a:xfrm>
            <a:off x="848366" y="5954858"/>
            <a:ext cx="5094000" cy="586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rgbClr val="7030A0"/>
                </a:solidFill>
              </a:rPr>
              <a:t>Cadence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91E0AB03-F93B-15AB-107B-FE220377AE81}"/>
              </a:ext>
            </a:extLst>
          </p:cNvPr>
          <p:cNvSpPr txBox="1">
            <a:spLocks/>
          </p:cNvSpPr>
          <p:nvPr/>
        </p:nvSpPr>
        <p:spPr>
          <a:xfrm>
            <a:off x="6254200" y="2260866"/>
            <a:ext cx="5094515" cy="587418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 err="1">
                <a:solidFill>
                  <a:schemeClr val="bg1"/>
                </a:solidFill>
              </a:rPr>
              <a:t>La</a:t>
            </a:r>
            <a:r>
              <a:rPr lang="fr-FR" sz="2200" baseline="30000" dirty="0" err="1">
                <a:solidFill>
                  <a:schemeClr val="bg1"/>
                </a:solidFill>
              </a:rPr>
              <a:t>b</a:t>
            </a:r>
            <a:r>
              <a:rPr lang="fr-FR" sz="2200" dirty="0">
                <a:solidFill>
                  <a:schemeClr val="bg1"/>
                </a:solidFill>
              </a:rPr>
              <a:t> Majeur</a:t>
            </a: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B311034D-FB16-76AC-2563-772D30674539}"/>
              </a:ext>
            </a:extLst>
          </p:cNvPr>
          <p:cNvSpPr txBox="1">
            <a:spLocks/>
          </p:cNvSpPr>
          <p:nvPr/>
        </p:nvSpPr>
        <p:spPr>
          <a:xfrm>
            <a:off x="6264369" y="3492198"/>
            <a:ext cx="5094515" cy="586800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 err="1">
                <a:solidFill>
                  <a:schemeClr val="bg1"/>
                </a:solidFill>
              </a:rPr>
              <a:t>Mi</a:t>
            </a:r>
            <a:r>
              <a:rPr lang="fr-FR" sz="2200" baseline="30000" dirty="0" err="1">
                <a:solidFill>
                  <a:schemeClr val="bg1"/>
                </a:solidFill>
              </a:rPr>
              <a:t>b</a:t>
            </a:r>
            <a:r>
              <a:rPr lang="fr-FR" sz="2200" dirty="0">
                <a:solidFill>
                  <a:schemeClr val="bg1"/>
                </a:solidFill>
              </a:rPr>
              <a:t> - </a:t>
            </a:r>
            <a:r>
              <a:rPr lang="fr-FR" sz="2200" dirty="0" err="1">
                <a:solidFill>
                  <a:schemeClr val="bg1"/>
                </a:solidFill>
              </a:rPr>
              <a:t>La</a:t>
            </a:r>
            <a:r>
              <a:rPr lang="fr-FR" sz="2200" baseline="30000" dirty="0" err="1">
                <a:solidFill>
                  <a:schemeClr val="bg1"/>
                </a:solidFill>
              </a:rPr>
              <a:t>b</a:t>
            </a:r>
            <a:endParaRPr lang="fr-FR" sz="2200" baseline="30000" dirty="0">
              <a:solidFill>
                <a:schemeClr val="bg1"/>
              </a:solidFill>
            </a:endParaRP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7AF9749D-F0C4-7400-70BC-652FF5CCDD4B}"/>
              </a:ext>
            </a:extLst>
          </p:cNvPr>
          <p:cNvSpPr txBox="1">
            <a:spLocks/>
          </p:cNvSpPr>
          <p:nvPr/>
        </p:nvSpPr>
        <p:spPr>
          <a:xfrm>
            <a:off x="6264369" y="4723529"/>
            <a:ext cx="5094515" cy="586800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chemeClr val="bg1"/>
                </a:solidFill>
              </a:rPr>
              <a:t>V - I</a:t>
            </a:r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3499927B-6E69-B119-D1EA-7419F17F7D77}"/>
              </a:ext>
            </a:extLst>
          </p:cNvPr>
          <p:cNvSpPr txBox="1">
            <a:spLocks/>
          </p:cNvSpPr>
          <p:nvPr/>
        </p:nvSpPr>
        <p:spPr>
          <a:xfrm>
            <a:off x="6264369" y="5954859"/>
            <a:ext cx="5094515" cy="586800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chemeClr val="bg1"/>
                </a:solidFill>
              </a:rPr>
              <a:t>Cadence Parfaite</a:t>
            </a:r>
            <a:endParaRPr lang="fr-FR" sz="2200" u="sng" dirty="0">
              <a:solidFill>
                <a:schemeClr val="bg1"/>
              </a:solidFill>
            </a:endParaRPr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19CD4F48-1405-BA2D-E527-846DC5B36179}"/>
              </a:ext>
            </a:extLst>
          </p:cNvPr>
          <p:cNvSpPr txBox="1">
            <a:spLocks/>
          </p:cNvSpPr>
          <p:nvPr/>
        </p:nvSpPr>
        <p:spPr>
          <a:xfrm>
            <a:off x="824276" y="391219"/>
            <a:ext cx="10543444" cy="802665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chemeClr val="bg1"/>
                </a:solidFill>
              </a:rPr>
              <a:t>Quelle est la cadence aux mesures 30-31 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681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157">
        <p:fade/>
      </p:transition>
    </mc:Choice>
    <mc:Fallback xmlns="">
      <p:transition spd="med" advTm="101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3F7FACB9-9DB0-8C79-2DF1-F526C510290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" y="-1"/>
            <a:chExt cx="12192000" cy="685800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B8E7FE58-7458-8923-DFE1-BFDF8D331D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 amt="5000"/>
            </a:blip>
            <a:srcRect t="31039" b="29165"/>
            <a:stretch/>
          </p:blipFill>
          <p:spPr>
            <a:xfrm>
              <a:off x="-1" y="-1"/>
              <a:ext cx="12192000" cy="6858000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256AE477-7567-D8BB-4121-45BDA603DAB4}"/>
                </a:ext>
              </a:extLst>
            </p:cNvPr>
            <p:cNvSpPr txBox="1"/>
            <p:nvPr/>
          </p:nvSpPr>
          <p:spPr>
            <a:xfrm>
              <a:off x="4394252" y="6611778"/>
              <a:ext cx="340349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b="1" dirty="0"/>
                <a:t>© Editions Tommy DESCAMPS – Tous droits réservés – 2026</a:t>
              </a:r>
            </a:p>
          </p:txBody>
        </p:sp>
      </p:grp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19CD4F48-1405-BA2D-E527-846DC5B36179}"/>
              </a:ext>
            </a:extLst>
          </p:cNvPr>
          <p:cNvSpPr txBox="1">
            <a:spLocks/>
          </p:cNvSpPr>
          <p:nvPr/>
        </p:nvSpPr>
        <p:spPr>
          <a:xfrm>
            <a:off x="824276" y="391219"/>
            <a:ext cx="10543444" cy="802665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chemeClr val="bg1"/>
                </a:solidFill>
              </a:rPr>
              <a:t>Quelle est la cadence à la mesure 59 ?</a:t>
            </a:r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17A8DFE6-D9FE-B2BA-FCEA-4AABBDE683E6}"/>
              </a:ext>
            </a:extLst>
          </p:cNvPr>
          <p:cNvSpPr txBox="1">
            <a:spLocks/>
          </p:cNvSpPr>
          <p:nvPr/>
        </p:nvSpPr>
        <p:spPr>
          <a:xfrm>
            <a:off x="843285" y="2260866"/>
            <a:ext cx="5094000" cy="586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rgbClr val="7030A0"/>
                </a:solidFill>
              </a:rPr>
              <a:t>Tonalité ou modulation</a:t>
            </a:r>
          </a:p>
        </p:txBody>
      </p:sp>
      <p:sp>
        <p:nvSpPr>
          <p:cNvPr id="19" name="Espace réservé du contenu 2">
            <a:extLst>
              <a:ext uri="{FF2B5EF4-FFF2-40B4-BE49-F238E27FC236}">
                <a16:creationId xmlns:a16="http://schemas.microsoft.com/office/drawing/2014/main" id="{30724D71-F5A4-3A83-FF39-2F7994FBBC06}"/>
              </a:ext>
            </a:extLst>
          </p:cNvPr>
          <p:cNvSpPr txBox="1">
            <a:spLocks/>
          </p:cNvSpPr>
          <p:nvPr/>
        </p:nvSpPr>
        <p:spPr>
          <a:xfrm>
            <a:off x="843285" y="3492197"/>
            <a:ext cx="5094000" cy="586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rgbClr val="7030A0"/>
                </a:solidFill>
              </a:rPr>
              <a:t>Notes de la basse</a:t>
            </a:r>
          </a:p>
        </p:txBody>
      </p:sp>
      <p:sp>
        <p:nvSpPr>
          <p:cNvPr id="20" name="Espace réservé du contenu 2">
            <a:extLst>
              <a:ext uri="{FF2B5EF4-FFF2-40B4-BE49-F238E27FC236}">
                <a16:creationId xmlns:a16="http://schemas.microsoft.com/office/drawing/2014/main" id="{7B1B26AF-0729-DFA6-732F-30EBD6A56CD8}"/>
              </a:ext>
            </a:extLst>
          </p:cNvPr>
          <p:cNvSpPr txBox="1">
            <a:spLocks/>
          </p:cNvSpPr>
          <p:nvPr/>
        </p:nvSpPr>
        <p:spPr>
          <a:xfrm>
            <a:off x="848366" y="4723528"/>
            <a:ext cx="5094000" cy="586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rgbClr val="7030A0"/>
                </a:solidFill>
              </a:rPr>
              <a:t>Degrés</a:t>
            </a:r>
          </a:p>
        </p:txBody>
      </p:sp>
      <p:sp>
        <p:nvSpPr>
          <p:cNvPr id="21" name="Espace réservé du contenu 2">
            <a:extLst>
              <a:ext uri="{FF2B5EF4-FFF2-40B4-BE49-F238E27FC236}">
                <a16:creationId xmlns:a16="http://schemas.microsoft.com/office/drawing/2014/main" id="{E360CDAA-4390-2790-E19B-1E31A3B2921A}"/>
              </a:ext>
            </a:extLst>
          </p:cNvPr>
          <p:cNvSpPr txBox="1">
            <a:spLocks/>
          </p:cNvSpPr>
          <p:nvPr/>
        </p:nvSpPr>
        <p:spPr>
          <a:xfrm>
            <a:off x="848366" y="5954858"/>
            <a:ext cx="5094000" cy="586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rgbClr val="7030A0"/>
                </a:solidFill>
              </a:rPr>
              <a:t>Cadence</a:t>
            </a:r>
          </a:p>
        </p:txBody>
      </p:sp>
      <p:sp>
        <p:nvSpPr>
          <p:cNvPr id="22" name="Espace réservé du contenu 2">
            <a:extLst>
              <a:ext uri="{FF2B5EF4-FFF2-40B4-BE49-F238E27FC236}">
                <a16:creationId xmlns:a16="http://schemas.microsoft.com/office/drawing/2014/main" id="{3691D8C1-6F21-962C-E41B-4145805C3C25}"/>
              </a:ext>
            </a:extLst>
          </p:cNvPr>
          <p:cNvSpPr txBox="1">
            <a:spLocks/>
          </p:cNvSpPr>
          <p:nvPr/>
        </p:nvSpPr>
        <p:spPr>
          <a:xfrm>
            <a:off x="6254200" y="2260866"/>
            <a:ext cx="5094515" cy="587418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chemeClr val="bg1"/>
                </a:solidFill>
              </a:rPr>
              <a:t>Si</a:t>
            </a:r>
            <a:r>
              <a:rPr lang="fr-FR" sz="2200" baseline="30000" dirty="0">
                <a:solidFill>
                  <a:schemeClr val="bg1"/>
                </a:solidFill>
              </a:rPr>
              <a:t>b</a:t>
            </a:r>
            <a:r>
              <a:rPr lang="fr-FR" sz="2200" dirty="0">
                <a:solidFill>
                  <a:schemeClr val="bg1"/>
                </a:solidFill>
              </a:rPr>
              <a:t> mineur</a:t>
            </a:r>
          </a:p>
        </p:txBody>
      </p:sp>
      <p:sp>
        <p:nvSpPr>
          <p:cNvPr id="23" name="Espace réservé du contenu 2">
            <a:extLst>
              <a:ext uri="{FF2B5EF4-FFF2-40B4-BE49-F238E27FC236}">
                <a16:creationId xmlns:a16="http://schemas.microsoft.com/office/drawing/2014/main" id="{A6E8E848-BB7C-05B5-6329-F643518A9701}"/>
              </a:ext>
            </a:extLst>
          </p:cNvPr>
          <p:cNvSpPr txBox="1">
            <a:spLocks/>
          </p:cNvSpPr>
          <p:nvPr/>
        </p:nvSpPr>
        <p:spPr>
          <a:xfrm>
            <a:off x="6264369" y="3492198"/>
            <a:ext cx="5094515" cy="586800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chemeClr val="bg1"/>
                </a:solidFill>
              </a:rPr>
              <a:t>Fa</a:t>
            </a:r>
            <a:endParaRPr lang="fr-FR" sz="2200" baseline="30000" dirty="0">
              <a:solidFill>
                <a:schemeClr val="bg1"/>
              </a:solidFill>
            </a:endParaRPr>
          </a:p>
        </p:txBody>
      </p:sp>
      <p:sp>
        <p:nvSpPr>
          <p:cNvPr id="24" name="Espace réservé du contenu 2">
            <a:extLst>
              <a:ext uri="{FF2B5EF4-FFF2-40B4-BE49-F238E27FC236}">
                <a16:creationId xmlns:a16="http://schemas.microsoft.com/office/drawing/2014/main" id="{D9C57692-B60F-C34F-5C3F-EF5C33FAD7B1}"/>
              </a:ext>
            </a:extLst>
          </p:cNvPr>
          <p:cNvSpPr txBox="1">
            <a:spLocks/>
          </p:cNvSpPr>
          <p:nvPr/>
        </p:nvSpPr>
        <p:spPr>
          <a:xfrm>
            <a:off x="6264369" y="4723529"/>
            <a:ext cx="5094515" cy="586800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chemeClr val="bg1"/>
                </a:solidFill>
              </a:rPr>
              <a:t>V</a:t>
            </a:r>
          </a:p>
        </p:txBody>
      </p:sp>
      <p:sp>
        <p:nvSpPr>
          <p:cNvPr id="25" name="Espace réservé du contenu 2">
            <a:extLst>
              <a:ext uri="{FF2B5EF4-FFF2-40B4-BE49-F238E27FC236}">
                <a16:creationId xmlns:a16="http://schemas.microsoft.com/office/drawing/2014/main" id="{E5B65362-69A8-58C7-F5A2-5DF57A8EB251}"/>
              </a:ext>
            </a:extLst>
          </p:cNvPr>
          <p:cNvSpPr txBox="1">
            <a:spLocks/>
          </p:cNvSpPr>
          <p:nvPr/>
        </p:nvSpPr>
        <p:spPr>
          <a:xfrm>
            <a:off x="6264369" y="5954859"/>
            <a:ext cx="5094515" cy="586800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chemeClr val="bg1"/>
                </a:solidFill>
              </a:rPr>
              <a:t>½ cadence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6707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157">
        <p:fade/>
      </p:transition>
    </mc:Choice>
    <mc:Fallback xmlns="">
      <p:transition spd="med" advTm="101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3F7FACB9-9DB0-8C79-2DF1-F526C510290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" y="-1"/>
            <a:chExt cx="12192000" cy="685800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B8E7FE58-7458-8923-DFE1-BFDF8D331D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 amt="5000"/>
            </a:blip>
            <a:srcRect t="31039" b="29165"/>
            <a:stretch/>
          </p:blipFill>
          <p:spPr>
            <a:xfrm>
              <a:off x="-1" y="-1"/>
              <a:ext cx="12192000" cy="6858000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256AE477-7567-D8BB-4121-45BDA603DAB4}"/>
                </a:ext>
              </a:extLst>
            </p:cNvPr>
            <p:cNvSpPr txBox="1"/>
            <p:nvPr/>
          </p:nvSpPr>
          <p:spPr>
            <a:xfrm>
              <a:off x="4375818" y="6611778"/>
              <a:ext cx="344036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b="1" dirty="0"/>
                <a:t>© Editions Tommy DESCAMPS – Tous droits réservés – 2026</a:t>
              </a:r>
            </a:p>
          </p:txBody>
        </p:sp>
      </p:grp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97405F2E-147A-3B72-46DE-34B9ACFCB790}"/>
              </a:ext>
            </a:extLst>
          </p:cNvPr>
          <p:cNvSpPr txBox="1">
            <a:spLocks/>
          </p:cNvSpPr>
          <p:nvPr/>
        </p:nvSpPr>
        <p:spPr>
          <a:xfrm>
            <a:off x="843285" y="2260866"/>
            <a:ext cx="5094000" cy="586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rgbClr val="7030A0"/>
                </a:solidFill>
              </a:rPr>
              <a:t>Tonalité ou modulation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0A899496-CA09-D0B8-7A58-429CE3C8A624}"/>
              </a:ext>
            </a:extLst>
          </p:cNvPr>
          <p:cNvSpPr txBox="1">
            <a:spLocks/>
          </p:cNvSpPr>
          <p:nvPr/>
        </p:nvSpPr>
        <p:spPr>
          <a:xfrm>
            <a:off x="843285" y="3492197"/>
            <a:ext cx="5094000" cy="586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rgbClr val="7030A0"/>
                </a:solidFill>
              </a:rPr>
              <a:t>Notes de la basse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E6EEA2E3-B1F7-4461-97C0-9963B0E2A27C}"/>
              </a:ext>
            </a:extLst>
          </p:cNvPr>
          <p:cNvSpPr txBox="1">
            <a:spLocks/>
          </p:cNvSpPr>
          <p:nvPr/>
        </p:nvSpPr>
        <p:spPr>
          <a:xfrm>
            <a:off x="848366" y="4723528"/>
            <a:ext cx="5094000" cy="586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rgbClr val="7030A0"/>
                </a:solidFill>
              </a:rPr>
              <a:t>Degrés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60516E47-4465-31E3-1834-D3E5324C53DD}"/>
              </a:ext>
            </a:extLst>
          </p:cNvPr>
          <p:cNvSpPr txBox="1">
            <a:spLocks/>
          </p:cNvSpPr>
          <p:nvPr/>
        </p:nvSpPr>
        <p:spPr>
          <a:xfrm>
            <a:off x="848366" y="5954858"/>
            <a:ext cx="5094000" cy="586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rgbClr val="7030A0"/>
                </a:solidFill>
              </a:rPr>
              <a:t>Cadence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91E0AB03-F93B-15AB-107B-FE220377AE81}"/>
              </a:ext>
            </a:extLst>
          </p:cNvPr>
          <p:cNvSpPr txBox="1">
            <a:spLocks/>
          </p:cNvSpPr>
          <p:nvPr/>
        </p:nvSpPr>
        <p:spPr>
          <a:xfrm>
            <a:off x="6254200" y="2260866"/>
            <a:ext cx="5094515" cy="587418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 err="1">
                <a:solidFill>
                  <a:schemeClr val="bg1"/>
                </a:solidFill>
              </a:rPr>
              <a:t>Ré</a:t>
            </a:r>
            <a:r>
              <a:rPr lang="fr-FR" sz="2200" baseline="30000" dirty="0" err="1">
                <a:solidFill>
                  <a:schemeClr val="bg1"/>
                </a:solidFill>
              </a:rPr>
              <a:t>b</a:t>
            </a:r>
            <a:r>
              <a:rPr lang="fr-FR" sz="2200" dirty="0">
                <a:solidFill>
                  <a:schemeClr val="bg1"/>
                </a:solidFill>
              </a:rPr>
              <a:t> Majeur</a:t>
            </a: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B311034D-FB16-76AC-2563-772D30674539}"/>
              </a:ext>
            </a:extLst>
          </p:cNvPr>
          <p:cNvSpPr txBox="1">
            <a:spLocks/>
          </p:cNvSpPr>
          <p:nvPr/>
        </p:nvSpPr>
        <p:spPr>
          <a:xfrm>
            <a:off x="6264369" y="3492198"/>
            <a:ext cx="5094515" cy="586800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 err="1">
                <a:solidFill>
                  <a:schemeClr val="bg1"/>
                </a:solidFill>
              </a:rPr>
              <a:t>La</a:t>
            </a:r>
            <a:r>
              <a:rPr lang="fr-FR" sz="2200" baseline="30000" dirty="0" err="1">
                <a:solidFill>
                  <a:schemeClr val="bg1"/>
                </a:solidFill>
              </a:rPr>
              <a:t>b</a:t>
            </a:r>
            <a:r>
              <a:rPr lang="fr-FR" sz="2200" dirty="0">
                <a:solidFill>
                  <a:schemeClr val="bg1"/>
                </a:solidFill>
              </a:rPr>
              <a:t> - </a:t>
            </a:r>
            <a:r>
              <a:rPr lang="fr-FR" sz="2200" dirty="0" err="1">
                <a:solidFill>
                  <a:schemeClr val="bg1"/>
                </a:solidFill>
              </a:rPr>
              <a:t>Ré</a:t>
            </a:r>
            <a:r>
              <a:rPr lang="fr-FR" sz="2200" baseline="30000" dirty="0" err="1">
                <a:solidFill>
                  <a:schemeClr val="bg1"/>
                </a:solidFill>
              </a:rPr>
              <a:t>b</a:t>
            </a:r>
            <a:endParaRPr lang="fr-FR" sz="2200" baseline="30000" dirty="0">
              <a:solidFill>
                <a:schemeClr val="bg1"/>
              </a:solidFill>
            </a:endParaRP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7AF9749D-F0C4-7400-70BC-652FF5CCDD4B}"/>
              </a:ext>
            </a:extLst>
          </p:cNvPr>
          <p:cNvSpPr txBox="1">
            <a:spLocks/>
          </p:cNvSpPr>
          <p:nvPr/>
        </p:nvSpPr>
        <p:spPr>
          <a:xfrm>
            <a:off x="6264369" y="4723529"/>
            <a:ext cx="5094515" cy="586800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chemeClr val="bg1"/>
                </a:solidFill>
              </a:rPr>
              <a:t>V - I</a:t>
            </a:r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3499927B-6E69-B119-D1EA-7419F17F7D77}"/>
              </a:ext>
            </a:extLst>
          </p:cNvPr>
          <p:cNvSpPr txBox="1">
            <a:spLocks/>
          </p:cNvSpPr>
          <p:nvPr/>
        </p:nvSpPr>
        <p:spPr>
          <a:xfrm>
            <a:off x="6264369" y="5954859"/>
            <a:ext cx="5094515" cy="586800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chemeClr val="bg1"/>
                </a:solidFill>
              </a:rPr>
              <a:t>Cadence Parfaite</a:t>
            </a:r>
            <a:endParaRPr lang="fr-FR" sz="2200" u="sng" dirty="0">
              <a:solidFill>
                <a:schemeClr val="bg1"/>
              </a:solidFill>
            </a:endParaRPr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19CD4F48-1405-BA2D-E527-846DC5B36179}"/>
              </a:ext>
            </a:extLst>
          </p:cNvPr>
          <p:cNvSpPr txBox="1">
            <a:spLocks/>
          </p:cNvSpPr>
          <p:nvPr/>
        </p:nvSpPr>
        <p:spPr>
          <a:xfrm>
            <a:off x="824276" y="391219"/>
            <a:ext cx="10543444" cy="802665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chemeClr val="bg1"/>
                </a:solidFill>
              </a:rPr>
              <a:t>Quelle est la cadence aux mesures 78-79 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1116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157">
        <p:fade/>
      </p:transition>
    </mc:Choice>
    <mc:Fallback xmlns="">
      <p:transition spd="med" advTm="101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3F7FACB9-9DB0-8C79-2DF1-F526C510290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" y="-1"/>
            <a:chExt cx="12192000" cy="685800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B8E7FE58-7458-8923-DFE1-BFDF8D331D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 amt="5000"/>
            </a:blip>
            <a:srcRect t="31039" b="29165"/>
            <a:stretch/>
          </p:blipFill>
          <p:spPr>
            <a:xfrm>
              <a:off x="-1" y="-1"/>
              <a:ext cx="12192000" cy="6858000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256AE477-7567-D8BB-4121-45BDA603DAB4}"/>
                </a:ext>
              </a:extLst>
            </p:cNvPr>
            <p:cNvSpPr txBox="1"/>
            <p:nvPr/>
          </p:nvSpPr>
          <p:spPr>
            <a:xfrm>
              <a:off x="4375818" y="6611778"/>
              <a:ext cx="344036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b="1" dirty="0"/>
                <a:t>© Editions Tommy DESCAMPS – Tous droits réservés – 2026</a:t>
              </a:r>
            </a:p>
          </p:txBody>
        </p:sp>
      </p:grp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63F88355-8092-2775-3F01-B1A1F3A4DE9F}"/>
              </a:ext>
            </a:extLst>
          </p:cNvPr>
          <p:cNvSpPr txBox="1">
            <a:spLocks/>
          </p:cNvSpPr>
          <p:nvPr/>
        </p:nvSpPr>
        <p:spPr>
          <a:xfrm>
            <a:off x="833117" y="511905"/>
            <a:ext cx="5094000" cy="657474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200" dirty="0" err="1">
                <a:solidFill>
                  <a:schemeClr val="bg1"/>
                </a:solidFill>
              </a:rPr>
              <a:t>Entoure</a:t>
            </a:r>
            <a:r>
              <a:rPr lang="en-US" sz="2200" dirty="0">
                <a:solidFill>
                  <a:schemeClr val="bg1"/>
                </a:solidFill>
              </a:rPr>
              <a:t> un </a:t>
            </a:r>
            <a:r>
              <a:rPr lang="en-US" sz="2200" dirty="0" err="1">
                <a:solidFill>
                  <a:schemeClr val="bg1"/>
                </a:solidFill>
              </a:rPr>
              <a:t>chromatisme</a:t>
            </a:r>
            <a:endParaRPr lang="fr-FR" sz="2200" dirty="0">
              <a:solidFill>
                <a:schemeClr val="bg1"/>
              </a:solidFill>
            </a:endParaRP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AE9A195C-D07B-C4BE-211F-739E139E4E12}"/>
              </a:ext>
            </a:extLst>
          </p:cNvPr>
          <p:cNvSpPr txBox="1">
            <a:spLocks/>
          </p:cNvSpPr>
          <p:nvPr/>
        </p:nvSpPr>
        <p:spPr>
          <a:xfrm>
            <a:off x="6264885" y="511904"/>
            <a:ext cx="5094515" cy="65747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0070C0"/>
                </a:solidFill>
              </a:rPr>
              <a:t>Voix d’alto – mesure 76</a:t>
            </a:r>
            <a:endParaRPr lang="fr-FR" sz="2200" baseline="30000" dirty="0">
              <a:solidFill>
                <a:srgbClr val="0070C0"/>
              </a:solidFill>
            </a:endParaRP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C13D542C-21F8-1945-F98B-391F44CF84A0}"/>
              </a:ext>
            </a:extLst>
          </p:cNvPr>
          <p:cNvSpPr txBox="1">
            <a:spLocks/>
          </p:cNvSpPr>
          <p:nvPr/>
        </p:nvSpPr>
        <p:spPr>
          <a:xfrm>
            <a:off x="6264885" y="1262394"/>
            <a:ext cx="5094515" cy="82154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C00000"/>
                </a:solidFill>
              </a:rPr>
              <a:t>Suite de notes à ½ tons</a:t>
            </a:r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53310791-EE00-F95F-1176-C7E9D5B434FD}"/>
              </a:ext>
            </a:extLst>
          </p:cNvPr>
          <p:cNvSpPr txBox="1">
            <a:spLocks/>
          </p:cNvSpPr>
          <p:nvPr/>
        </p:nvSpPr>
        <p:spPr>
          <a:xfrm>
            <a:off x="833634" y="1262394"/>
            <a:ext cx="5094000" cy="821547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Définition</a:t>
            </a:r>
          </a:p>
        </p:txBody>
      </p:sp>
      <p:sp>
        <p:nvSpPr>
          <p:cNvPr id="19" name="Espace réservé du contenu 2">
            <a:extLst>
              <a:ext uri="{FF2B5EF4-FFF2-40B4-BE49-F238E27FC236}">
                <a16:creationId xmlns:a16="http://schemas.microsoft.com/office/drawing/2014/main" id="{EA5385FF-ECCE-655C-848B-901531F6EDA7}"/>
              </a:ext>
            </a:extLst>
          </p:cNvPr>
          <p:cNvSpPr txBox="1">
            <a:spLocks/>
          </p:cNvSpPr>
          <p:nvPr/>
        </p:nvSpPr>
        <p:spPr>
          <a:xfrm>
            <a:off x="833117" y="2797343"/>
            <a:ext cx="5094000" cy="657474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Quelle est l’enharmonie du </a:t>
            </a:r>
            <a:r>
              <a:rPr lang="fr-FR" sz="2200" dirty="0" err="1">
                <a:solidFill>
                  <a:schemeClr val="bg1"/>
                </a:solidFill>
              </a:rPr>
              <a:t>do</a:t>
            </a:r>
            <a:r>
              <a:rPr lang="fr-FR" sz="2200" baseline="30000" dirty="0" err="1">
                <a:solidFill>
                  <a:schemeClr val="bg1"/>
                </a:solidFill>
              </a:rPr>
              <a:t>b</a:t>
            </a:r>
            <a:r>
              <a:rPr lang="fr-FR" sz="2200" dirty="0">
                <a:solidFill>
                  <a:schemeClr val="bg1"/>
                </a:solidFill>
              </a:rPr>
              <a:t> ?</a:t>
            </a:r>
          </a:p>
        </p:txBody>
      </p:sp>
      <p:sp>
        <p:nvSpPr>
          <p:cNvPr id="20" name="Espace réservé du contenu 2">
            <a:extLst>
              <a:ext uri="{FF2B5EF4-FFF2-40B4-BE49-F238E27FC236}">
                <a16:creationId xmlns:a16="http://schemas.microsoft.com/office/drawing/2014/main" id="{0D1568B9-3A65-EC8A-171F-A1C6F4F1F27B}"/>
              </a:ext>
            </a:extLst>
          </p:cNvPr>
          <p:cNvSpPr txBox="1">
            <a:spLocks/>
          </p:cNvSpPr>
          <p:nvPr/>
        </p:nvSpPr>
        <p:spPr>
          <a:xfrm>
            <a:off x="6264885" y="2797342"/>
            <a:ext cx="5094515" cy="65747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0070C0"/>
                </a:solidFill>
              </a:rPr>
              <a:t>Si bécarre</a:t>
            </a:r>
            <a:endParaRPr lang="fr-FR" sz="2200" u="sng" dirty="0">
              <a:solidFill>
                <a:srgbClr val="0070C0"/>
              </a:solidFill>
            </a:endParaRPr>
          </a:p>
        </p:txBody>
      </p:sp>
      <p:sp>
        <p:nvSpPr>
          <p:cNvPr id="21" name="Espace réservé du contenu 2">
            <a:extLst>
              <a:ext uri="{FF2B5EF4-FFF2-40B4-BE49-F238E27FC236}">
                <a16:creationId xmlns:a16="http://schemas.microsoft.com/office/drawing/2014/main" id="{6703ED7A-0F37-7260-FC51-EB97E780F5AC}"/>
              </a:ext>
            </a:extLst>
          </p:cNvPr>
          <p:cNvSpPr txBox="1">
            <a:spLocks/>
          </p:cNvSpPr>
          <p:nvPr/>
        </p:nvSpPr>
        <p:spPr>
          <a:xfrm>
            <a:off x="6264885" y="4346608"/>
            <a:ext cx="5094515" cy="199948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C00000"/>
                </a:solidFill>
              </a:rPr>
              <a:t>L’enharmonie est le même son écrit de deux manières différentes. </a:t>
            </a:r>
          </a:p>
          <a:p>
            <a:pPr marL="0" indent="0" algn="ctr">
              <a:buNone/>
            </a:pPr>
            <a:r>
              <a:rPr lang="fr-FR" sz="2200" dirty="0">
                <a:solidFill>
                  <a:srgbClr val="C00000"/>
                </a:solidFill>
              </a:rPr>
              <a:t>Attention, à cause des ½ tons                        mi-fa et si-do,                                                       le si</a:t>
            </a:r>
            <a:r>
              <a:rPr lang="fr-FR" sz="2200" baseline="30000" dirty="0">
                <a:solidFill>
                  <a:srgbClr val="C00000"/>
                </a:solidFill>
              </a:rPr>
              <a:t>#</a:t>
            </a:r>
            <a:r>
              <a:rPr lang="fr-FR" sz="2200" dirty="0">
                <a:solidFill>
                  <a:srgbClr val="C00000"/>
                </a:solidFill>
              </a:rPr>
              <a:t> a le même son que le do.</a:t>
            </a:r>
          </a:p>
        </p:txBody>
      </p:sp>
      <p:sp>
        <p:nvSpPr>
          <p:cNvPr id="22" name="Espace réservé du contenu 2">
            <a:extLst>
              <a:ext uri="{FF2B5EF4-FFF2-40B4-BE49-F238E27FC236}">
                <a16:creationId xmlns:a16="http://schemas.microsoft.com/office/drawing/2014/main" id="{4371680F-901A-6245-82A3-763624309BED}"/>
              </a:ext>
            </a:extLst>
          </p:cNvPr>
          <p:cNvSpPr txBox="1">
            <a:spLocks/>
          </p:cNvSpPr>
          <p:nvPr/>
        </p:nvSpPr>
        <p:spPr>
          <a:xfrm>
            <a:off x="833634" y="4346608"/>
            <a:ext cx="5094000" cy="1999488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Définition</a:t>
            </a:r>
          </a:p>
        </p:txBody>
      </p:sp>
      <p:sp>
        <p:nvSpPr>
          <p:cNvPr id="23" name="Espace réservé du contenu 2">
            <a:extLst>
              <a:ext uri="{FF2B5EF4-FFF2-40B4-BE49-F238E27FC236}">
                <a16:creationId xmlns:a16="http://schemas.microsoft.com/office/drawing/2014/main" id="{AEE7822C-8EFD-7DB3-A60C-4072469B5E30}"/>
              </a:ext>
            </a:extLst>
          </p:cNvPr>
          <p:cNvSpPr txBox="1">
            <a:spLocks/>
          </p:cNvSpPr>
          <p:nvPr/>
        </p:nvSpPr>
        <p:spPr>
          <a:xfrm>
            <a:off x="833117" y="3574295"/>
            <a:ext cx="5094000" cy="657474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chemeClr val="bg1"/>
                </a:solidFill>
              </a:rPr>
              <a:t>Quelles sont les enharmonies du </a:t>
            </a:r>
            <a:r>
              <a:rPr lang="fr-FR" sz="2200" dirty="0" err="1">
                <a:solidFill>
                  <a:schemeClr val="bg1"/>
                </a:solidFill>
              </a:rPr>
              <a:t>si</a:t>
            </a:r>
            <a:r>
              <a:rPr lang="fr-FR" sz="2200" baseline="30000" dirty="0" err="1">
                <a:solidFill>
                  <a:schemeClr val="bg1"/>
                </a:solidFill>
              </a:rPr>
              <a:t>bb</a:t>
            </a:r>
            <a:r>
              <a:rPr lang="fr-FR" sz="2200" dirty="0">
                <a:solidFill>
                  <a:schemeClr val="bg1"/>
                </a:solidFill>
              </a:rPr>
              <a:t> ?</a:t>
            </a:r>
          </a:p>
        </p:txBody>
      </p:sp>
      <p:sp>
        <p:nvSpPr>
          <p:cNvPr id="24" name="Espace réservé du contenu 2">
            <a:extLst>
              <a:ext uri="{FF2B5EF4-FFF2-40B4-BE49-F238E27FC236}">
                <a16:creationId xmlns:a16="http://schemas.microsoft.com/office/drawing/2014/main" id="{59BA127A-2DA2-FE22-9253-71F610602436}"/>
              </a:ext>
            </a:extLst>
          </p:cNvPr>
          <p:cNvSpPr txBox="1">
            <a:spLocks/>
          </p:cNvSpPr>
          <p:nvPr/>
        </p:nvSpPr>
        <p:spPr>
          <a:xfrm>
            <a:off x="6264885" y="3574294"/>
            <a:ext cx="5094515" cy="65747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0070C0"/>
                </a:solidFill>
              </a:rPr>
              <a:t>La bécarre / Sol </a:t>
            </a:r>
            <a:r>
              <a:rPr lang="fr-FR" sz="2200" baseline="30000" dirty="0">
                <a:solidFill>
                  <a:srgbClr val="0070C0"/>
                </a:solidFill>
              </a:rPr>
              <a:t>x</a:t>
            </a:r>
            <a:endParaRPr lang="fr-FR" sz="2200" u="sng" baseline="30000" dirty="0">
              <a:solidFill>
                <a:srgbClr val="0070C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6962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157">
        <p:fade/>
      </p:transition>
    </mc:Choice>
    <mc:Fallback xmlns="">
      <p:transition spd="med" advTm="101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20" grpId="0" animBg="1"/>
      <p:bldP spid="21" grpId="0" animBg="1"/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3F7FACB9-9DB0-8C79-2DF1-F526C510290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" y="-1"/>
            <a:chExt cx="12192000" cy="685800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B8E7FE58-7458-8923-DFE1-BFDF8D331D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 amt="5000"/>
            </a:blip>
            <a:srcRect t="31039" b="29165"/>
            <a:stretch/>
          </p:blipFill>
          <p:spPr>
            <a:xfrm>
              <a:off x="-1" y="-1"/>
              <a:ext cx="12192000" cy="6858000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256AE477-7567-D8BB-4121-45BDA603DAB4}"/>
                </a:ext>
              </a:extLst>
            </p:cNvPr>
            <p:cNvSpPr txBox="1"/>
            <p:nvPr/>
          </p:nvSpPr>
          <p:spPr>
            <a:xfrm>
              <a:off x="4375818" y="6611778"/>
              <a:ext cx="344036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b="1" dirty="0"/>
                <a:t>© Editions Tommy DESCAMPS – Tous droits réservés – 2026</a:t>
              </a:r>
            </a:p>
          </p:txBody>
        </p:sp>
      </p:grp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19CD4F48-1405-BA2D-E527-846DC5B36179}"/>
              </a:ext>
            </a:extLst>
          </p:cNvPr>
          <p:cNvSpPr txBox="1">
            <a:spLocks/>
          </p:cNvSpPr>
          <p:nvPr/>
        </p:nvSpPr>
        <p:spPr>
          <a:xfrm>
            <a:off x="824276" y="391219"/>
            <a:ext cx="10543444" cy="802665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chemeClr val="bg1"/>
                </a:solidFill>
              </a:rPr>
              <a:t>Qualifie l’intervalle : mesure 18, voix de basse, sol - do </a:t>
            </a:r>
          </a:p>
        </p:txBody>
      </p:sp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4E4A4382-1E41-147D-4F5C-6B8D398C51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84891"/>
            <a:ext cx="3827930" cy="720000"/>
          </a:xfr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FR" sz="2000" dirty="0">
                <a:solidFill>
                  <a:schemeClr val="bg1"/>
                </a:solidFill>
              </a:rPr>
              <a:t>Tonalité Majeure                                   de la note la plus basse</a:t>
            </a:r>
          </a:p>
        </p:txBody>
      </p:sp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id="{D88BFA6B-4C12-ACF8-BDC5-DC1133199439}"/>
              </a:ext>
            </a:extLst>
          </p:cNvPr>
          <p:cNvSpPr txBox="1">
            <a:spLocks/>
          </p:cNvSpPr>
          <p:nvPr/>
        </p:nvSpPr>
        <p:spPr>
          <a:xfrm>
            <a:off x="837815" y="4135835"/>
            <a:ext cx="3827930" cy="72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000" dirty="0">
                <a:solidFill>
                  <a:schemeClr val="bg1"/>
                </a:solidFill>
              </a:rPr>
              <a:t>Note aigue de l’intervalle                                            est-elle altérée dans cette gamme</a:t>
            </a:r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3A9450E8-BAE1-1AAF-C21E-2FC1690126E8}"/>
              </a:ext>
            </a:extLst>
          </p:cNvPr>
          <p:cNvSpPr txBox="1">
            <a:spLocks/>
          </p:cNvSpPr>
          <p:nvPr/>
        </p:nvSpPr>
        <p:spPr>
          <a:xfrm>
            <a:off x="838198" y="5021861"/>
            <a:ext cx="3827929" cy="72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000" dirty="0">
                <a:solidFill>
                  <a:schemeClr val="bg1"/>
                </a:solidFill>
              </a:rPr>
              <a:t>Intervalle Majeur ou Juste                        de cette tonalité</a:t>
            </a:r>
          </a:p>
        </p:txBody>
      </p:sp>
      <p:sp>
        <p:nvSpPr>
          <p:cNvPr id="19" name="Espace réservé du contenu 2">
            <a:extLst>
              <a:ext uri="{FF2B5EF4-FFF2-40B4-BE49-F238E27FC236}">
                <a16:creationId xmlns:a16="http://schemas.microsoft.com/office/drawing/2014/main" id="{9A2B6B47-65C6-4097-DAE6-7ADED3E03740}"/>
              </a:ext>
            </a:extLst>
          </p:cNvPr>
          <p:cNvSpPr txBox="1">
            <a:spLocks/>
          </p:cNvSpPr>
          <p:nvPr/>
        </p:nvSpPr>
        <p:spPr>
          <a:xfrm>
            <a:off x="838199" y="5913718"/>
            <a:ext cx="3827928" cy="72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000" dirty="0">
                <a:solidFill>
                  <a:schemeClr val="bg1"/>
                </a:solidFill>
              </a:rPr>
              <a:t>Ajustement</a:t>
            </a:r>
          </a:p>
        </p:txBody>
      </p:sp>
      <p:sp>
        <p:nvSpPr>
          <p:cNvPr id="20" name="Espace réservé du contenu 2">
            <a:extLst>
              <a:ext uri="{FF2B5EF4-FFF2-40B4-BE49-F238E27FC236}">
                <a16:creationId xmlns:a16="http://schemas.microsoft.com/office/drawing/2014/main" id="{A43D914F-4E1D-C41C-0A8C-9C219DF26908}"/>
              </a:ext>
            </a:extLst>
          </p:cNvPr>
          <p:cNvSpPr txBox="1">
            <a:spLocks/>
          </p:cNvSpPr>
          <p:nvPr/>
        </p:nvSpPr>
        <p:spPr>
          <a:xfrm>
            <a:off x="4884530" y="1879061"/>
            <a:ext cx="3828316" cy="719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dirty="0">
                <a:solidFill>
                  <a:schemeClr val="accent6">
                    <a:lumMod val="75000"/>
                  </a:schemeClr>
                </a:solidFill>
              </a:rPr>
              <a:t>Sol Majeur = 1</a:t>
            </a:r>
            <a:r>
              <a:rPr lang="fr-FR" sz="2000" baseline="30000" dirty="0">
                <a:solidFill>
                  <a:schemeClr val="accent6">
                    <a:lumMod val="75000"/>
                  </a:schemeClr>
                </a:solidFill>
              </a:rPr>
              <a:t>#</a:t>
            </a:r>
          </a:p>
        </p:txBody>
      </p:sp>
      <p:sp>
        <p:nvSpPr>
          <p:cNvPr id="21" name="Espace réservé du contenu 2">
            <a:extLst>
              <a:ext uri="{FF2B5EF4-FFF2-40B4-BE49-F238E27FC236}">
                <a16:creationId xmlns:a16="http://schemas.microsoft.com/office/drawing/2014/main" id="{F68B0AF7-3C5E-5433-8469-19CEFE0398C7}"/>
              </a:ext>
            </a:extLst>
          </p:cNvPr>
          <p:cNvSpPr txBox="1">
            <a:spLocks/>
          </p:cNvSpPr>
          <p:nvPr/>
        </p:nvSpPr>
        <p:spPr>
          <a:xfrm>
            <a:off x="4884145" y="4130003"/>
            <a:ext cx="3827930" cy="719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b="1" dirty="0">
                <a:solidFill>
                  <a:schemeClr val="accent6">
                    <a:lumMod val="75000"/>
                  </a:schemeClr>
                </a:solidFill>
              </a:rPr>
              <a:t>NON</a:t>
            </a:r>
            <a:r>
              <a:rPr lang="fr-FR" sz="2000" dirty="0">
                <a:solidFill>
                  <a:schemeClr val="accent6">
                    <a:lumMod val="75000"/>
                  </a:schemeClr>
                </a:solidFill>
              </a:rPr>
              <a:t> : do bécarre</a:t>
            </a:r>
          </a:p>
        </p:txBody>
      </p:sp>
      <p:sp>
        <p:nvSpPr>
          <p:cNvPr id="22" name="Espace réservé du contenu 2">
            <a:extLst>
              <a:ext uri="{FF2B5EF4-FFF2-40B4-BE49-F238E27FC236}">
                <a16:creationId xmlns:a16="http://schemas.microsoft.com/office/drawing/2014/main" id="{0C2041FE-F5AF-8B9F-3192-DE271DCE6665}"/>
              </a:ext>
            </a:extLst>
          </p:cNvPr>
          <p:cNvSpPr txBox="1">
            <a:spLocks/>
          </p:cNvSpPr>
          <p:nvPr/>
        </p:nvSpPr>
        <p:spPr>
          <a:xfrm>
            <a:off x="4884530" y="5021860"/>
            <a:ext cx="3827929" cy="719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dirty="0">
                <a:solidFill>
                  <a:schemeClr val="accent6">
                    <a:lumMod val="75000"/>
                  </a:schemeClr>
                </a:solidFill>
              </a:rPr>
              <a:t>4</a:t>
            </a:r>
            <a:r>
              <a:rPr lang="fr-FR" sz="2000" baseline="30000" dirty="0">
                <a:solidFill>
                  <a:schemeClr val="accent6">
                    <a:lumMod val="75000"/>
                  </a:schemeClr>
                </a:solidFill>
              </a:rPr>
              <a:t>te</a:t>
            </a:r>
            <a:r>
              <a:rPr lang="fr-FR" sz="2000" dirty="0">
                <a:solidFill>
                  <a:schemeClr val="accent6">
                    <a:lumMod val="75000"/>
                  </a:schemeClr>
                </a:solidFill>
              </a:rPr>
              <a:t> Juste                                                                   </a:t>
            </a:r>
            <a:r>
              <a:rPr lang="fr-FR" sz="2000" dirty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 Sol</a:t>
            </a:r>
            <a:r>
              <a:rPr lang="fr-FR" sz="2000" dirty="0">
                <a:solidFill>
                  <a:schemeClr val="accent6">
                    <a:lumMod val="75000"/>
                  </a:schemeClr>
                </a:solidFill>
              </a:rPr>
              <a:t> – do</a:t>
            </a:r>
          </a:p>
        </p:txBody>
      </p:sp>
      <p:sp>
        <p:nvSpPr>
          <p:cNvPr id="23" name="Espace réservé du contenu 2">
            <a:extLst>
              <a:ext uri="{FF2B5EF4-FFF2-40B4-BE49-F238E27FC236}">
                <a16:creationId xmlns:a16="http://schemas.microsoft.com/office/drawing/2014/main" id="{AB01542D-F0A7-595C-9BBD-34C864AAD79F}"/>
              </a:ext>
            </a:extLst>
          </p:cNvPr>
          <p:cNvSpPr txBox="1">
            <a:spLocks/>
          </p:cNvSpPr>
          <p:nvPr/>
        </p:nvSpPr>
        <p:spPr>
          <a:xfrm>
            <a:off x="4884531" y="5913717"/>
            <a:ext cx="3827928" cy="719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dirty="0" err="1">
                <a:solidFill>
                  <a:schemeClr val="accent6">
                    <a:lumMod val="75000"/>
                  </a:schemeClr>
                </a:solidFill>
              </a:rPr>
              <a:t>Sol</a:t>
            </a:r>
            <a:r>
              <a:rPr lang="fr-FR" sz="2000" baseline="30000" dirty="0" err="1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fr-FR" sz="2000" dirty="0">
                <a:solidFill>
                  <a:schemeClr val="accent6">
                    <a:lumMod val="75000"/>
                  </a:schemeClr>
                </a:solidFill>
              </a:rPr>
              <a:t> descend d’un cran                          </a:t>
            </a:r>
            <a:r>
              <a:rPr lang="fr-FR" sz="2000" dirty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  </a:t>
            </a:r>
            <a:r>
              <a:rPr lang="fr-FR" sz="2000" u="sng" dirty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Quarte augmentée</a:t>
            </a:r>
            <a:endParaRPr lang="fr-FR" sz="2000" u="sng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4" name="Espace réservé du contenu 2">
            <a:extLst>
              <a:ext uri="{FF2B5EF4-FFF2-40B4-BE49-F238E27FC236}">
                <a16:creationId xmlns:a16="http://schemas.microsoft.com/office/drawing/2014/main" id="{27935992-AA98-BD6D-2984-542F208070EB}"/>
              </a:ext>
            </a:extLst>
          </p:cNvPr>
          <p:cNvSpPr txBox="1">
            <a:spLocks/>
          </p:cNvSpPr>
          <p:nvPr/>
        </p:nvSpPr>
        <p:spPr>
          <a:xfrm>
            <a:off x="837811" y="2776745"/>
            <a:ext cx="7874261" cy="1181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fr-FR" sz="2000" dirty="0">
              <a:solidFill>
                <a:srgbClr val="002060"/>
              </a:solidFill>
            </a:endParaRP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22A63A61-7C4C-2FFE-F89E-99CFEAD68A3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84303" y="2884544"/>
            <a:ext cx="7162883" cy="959974"/>
          </a:xfrm>
          <a:prstGeom prst="rect">
            <a:avLst/>
          </a:prstGeom>
        </p:spPr>
      </p:pic>
      <p:sp>
        <p:nvSpPr>
          <p:cNvPr id="34" name="Espace réservé du contenu 2">
            <a:extLst>
              <a:ext uri="{FF2B5EF4-FFF2-40B4-BE49-F238E27FC236}">
                <a16:creationId xmlns:a16="http://schemas.microsoft.com/office/drawing/2014/main" id="{BCAB854D-967D-BAFE-2498-68E31A9923DB}"/>
              </a:ext>
            </a:extLst>
          </p:cNvPr>
          <p:cNvSpPr txBox="1">
            <a:spLocks/>
          </p:cNvSpPr>
          <p:nvPr/>
        </p:nvSpPr>
        <p:spPr>
          <a:xfrm>
            <a:off x="3917607" y="2947522"/>
            <a:ext cx="559808" cy="834018"/>
          </a:xfrm>
          <a:prstGeom prst="rect">
            <a:avLst/>
          </a:prstGeom>
          <a:solidFill>
            <a:schemeClr val="accent2">
              <a:lumMod val="75000"/>
              <a:alpha val="25000"/>
            </a:schemeClr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FR" sz="2200" baseline="30000" dirty="0">
              <a:solidFill>
                <a:schemeClr val="bg1"/>
              </a:solidFill>
            </a:endParaRPr>
          </a:p>
        </p:txBody>
      </p: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F1A16ACC-4865-8852-AE22-633496922E12}"/>
              </a:ext>
            </a:extLst>
          </p:cNvPr>
          <p:cNvSpPr txBox="1">
            <a:spLocks/>
          </p:cNvSpPr>
          <p:nvPr/>
        </p:nvSpPr>
        <p:spPr>
          <a:xfrm>
            <a:off x="9887282" y="5910115"/>
            <a:ext cx="1498397" cy="7236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i="1" dirty="0">
                <a:solidFill>
                  <a:schemeClr val="accent6">
                    <a:lumMod val="75000"/>
                  </a:schemeClr>
                </a:solidFill>
              </a:rPr>
              <a:t>4</a:t>
            </a:r>
            <a:r>
              <a:rPr lang="fr-FR" sz="2000" i="1" baseline="30000" dirty="0">
                <a:solidFill>
                  <a:schemeClr val="accent6">
                    <a:lumMod val="75000"/>
                  </a:schemeClr>
                </a:solidFill>
              </a:rPr>
              <a:t>te</a:t>
            </a:r>
            <a:r>
              <a:rPr lang="fr-FR" sz="2000" i="1" dirty="0">
                <a:solidFill>
                  <a:schemeClr val="accent6">
                    <a:lumMod val="75000"/>
                  </a:schemeClr>
                </a:solidFill>
              </a:rPr>
              <a:t> Augmentée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3C092490-F3C6-1ECB-97DE-37394E08560E}"/>
              </a:ext>
            </a:extLst>
          </p:cNvPr>
          <p:cNvSpPr txBox="1">
            <a:spLocks/>
          </p:cNvSpPr>
          <p:nvPr/>
        </p:nvSpPr>
        <p:spPr>
          <a:xfrm>
            <a:off x="9126372" y="5913716"/>
            <a:ext cx="585651" cy="719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i="1" dirty="0" err="1">
                <a:solidFill>
                  <a:schemeClr val="accent6">
                    <a:lumMod val="75000"/>
                  </a:schemeClr>
                </a:solidFill>
              </a:rPr>
              <a:t>sol</a:t>
            </a:r>
            <a:r>
              <a:rPr lang="fr-FR" sz="2200" i="1" baseline="30000" dirty="0" err="1">
                <a:solidFill>
                  <a:schemeClr val="accent6">
                    <a:lumMod val="75000"/>
                  </a:schemeClr>
                </a:solidFill>
              </a:rPr>
              <a:t>b</a:t>
            </a:r>
            <a:endParaRPr lang="fr-FR" sz="2200" i="1" baseline="30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981EACC4-C710-27BA-2825-E5D13C7B82C9}"/>
              </a:ext>
            </a:extLst>
          </p:cNvPr>
          <p:cNvSpPr txBox="1">
            <a:spLocks/>
          </p:cNvSpPr>
          <p:nvPr/>
        </p:nvSpPr>
        <p:spPr>
          <a:xfrm>
            <a:off x="9126371" y="1559234"/>
            <a:ext cx="585651" cy="719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i="1" dirty="0">
                <a:solidFill>
                  <a:schemeClr val="accent6">
                    <a:lumMod val="75000"/>
                  </a:schemeClr>
                </a:solidFill>
              </a:rPr>
              <a:t>do</a:t>
            </a:r>
            <a:endParaRPr lang="fr-FR" sz="2200" i="1" baseline="30000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8A2F57F2-B44D-4ED4-D1EB-CD167F35C09E}"/>
              </a:ext>
            </a:extLst>
          </p:cNvPr>
          <p:cNvCxnSpPr>
            <a:cxnSpLocks/>
          </p:cNvCxnSpPr>
          <p:nvPr/>
        </p:nvCxnSpPr>
        <p:spPr>
          <a:xfrm>
            <a:off x="9419196" y="2361749"/>
            <a:ext cx="0" cy="3407004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362C5CD0-86AF-7410-102B-BC6879EE6E21}"/>
              </a:ext>
            </a:extLst>
          </p:cNvPr>
          <p:cNvCxnSpPr>
            <a:cxnSpLocks/>
          </p:cNvCxnSpPr>
          <p:nvPr/>
        </p:nvCxnSpPr>
        <p:spPr>
          <a:xfrm>
            <a:off x="9419195" y="2361749"/>
            <a:ext cx="0" cy="2151494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3B55B493-CA5A-CC3C-6FAA-B4C7B2E145C1}"/>
              </a:ext>
            </a:extLst>
          </p:cNvPr>
          <p:cNvSpPr txBox="1">
            <a:spLocks/>
          </p:cNvSpPr>
          <p:nvPr/>
        </p:nvSpPr>
        <p:spPr>
          <a:xfrm>
            <a:off x="9126371" y="4551699"/>
            <a:ext cx="585651" cy="719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i="1" dirty="0">
                <a:solidFill>
                  <a:schemeClr val="accent6">
                    <a:lumMod val="75000"/>
                  </a:schemeClr>
                </a:solidFill>
              </a:rPr>
              <a:t>sol</a:t>
            </a:r>
            <a:endParaRPr lang="fr-FR" sz="2200" i="1" baseline="30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B063DA57-5C92-870C-3F7C-902AD1EBE71F}"/>
              </a:ext>
            </a:extLst>
          </p:cNvPr>
          <p:cNvSpPr txBox="1">
            <a:spLocks/>
          </p:cNvSpPr>
          <p:nvPr/>
        </p:nvSpPr>
        <p:spPr>
          <a:xfrm>
            <a:off x="9887284" y="4548098"/>
            <a:ext cx="1498397" cy="7236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i="1" dirty="0">
                <a:solidFill>
                  <a:schemeClr val="bg1"/>
                </a:solidFill>
              </a:rPr>
              <a:t>4</a:t>
            </a:r>
            <a:r>
              <a:rPr lang="fr-FR" sz="2000" i="1" baseline="30000" dirty="0">
                <a:solidFill>
                  <a:schemeClr val="bg1"/>
                </a:solidFill>
              </a:rPr>
              <a:t>te</a:t>
            </a:r>
            <a:r>
              <a:rPr lang="fr-FR" sz="2000" i="1" dirty="0">
                <a:solidFill>
                  <a:schemeClr val="bg1"/>
                </a:solidFill>
              </a:rPr>
              <a:t> Juste</a:t>
            </a:r>
          </a:p>
        </p:txBody>
      </p:sp>
      <p:sp>
        <p:nvSpPr>
          <p:cNvPr id="12" name="Flèche courbée vers la droite 11">
            <a:extLst>
              <a:ext uri="{FF2B5EF4-FFF2-40B4-BE49-F238E27FC236}">
                <a16:creationId xmlns:a16="http://schemas.microsoft.com/office/drawing/2014/main" id="{A72D15D3-D02E-0080-8D9F-082CD6F5B8A1}"/>
              </a:ext>
            </a:extLst>
          </p:cNvPr>
          <p:cNvSpPr/>
          <p:nvPr/>
        </p:nvSpPr>
        <p:spPr>
          <a:xfrm flipH="1">
            <a:off x="11594324" y="5184089"/>
            <a:ext cx="467495" cy="831241"/>
          </a:xfrm>
          <a:prstGeom prst="curved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75820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157">
        <p:fade/>
      </p:transition>
    </mc:Choice>
    <mc:Fallback xmlns="">
      <p:transition spd="med" advTm="101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34" grpId="0" animBg="1"/>
      <p:bldP spid="34" grpId="1" animBg="1"/>
      <p:bldP spid="2" grpId="0" animBg="1"/>
      <p:bldP spid="6" grpId="0" animBg="1"/>
      <p:bldP spid="7" grpId="0" animBg="1"/>
      <p:bldP spid="10" grpId="0" animBg="1"/>
      <p:bldP spid="1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8E7FE58-7458-8923-DFE1-BFDF8D331D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"/>
          </a:blip>
          <a:srcRect t="31039" b="29165"/>
          <a:stretch/>
        </p:blipFill>
        <p:spPr>
          <a:xfrm>
            <a:off x="170688" y="188259"/>
            <a:ext cx="12192000" cy="6858000"/>
          </a:xfrm>
          <a:prstGeom prst="rect">
            <a:avLst/>
          </a:prstGeom>
        </p:spPr>
      </p:pic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19CD4F48-1405-BA2D-E527-846DC5B36179}"/>
              </a:ext>
            </a:extLst>
          </p:cNvPr>
          <p:cNvSpPr txBox="1">
            <a:spLocks/>
          </p:cNvSpPr>
          <p:nvPr/>
        </p:nvSpPr>
        <p:spPr>
          <a:xfrm>
            <a:off x="824276" y="391219"/>
            <a:ext cx="10543444" cy="802665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chemeClr val="bg1"/>
                </a:solidFill>
              </a:rPr>
              <a:t>Qualifie l’intervalle : mesure 27-28, voix de soprano, la - fa </a:t>
            </a:r>
          </a:p>
        </p:txBody>
      </p:sp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4E4A4382-1E41-147D-4F5C-6B8D398C51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84891"/>
            <a:ext cx="3827930" cy="720000"/>
          </a:xfr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FR" sz="2000" dirty="0">
                <a:solidFill>
                  <a:schemeClr val="bg1"/>
                </a:solidFill>
              </a:rPr>
              <a:t>Tonalité Majeure                                   de la note la plus basse</a:t>
            </a:r>
          </a:p>
        </p:txBody>
      </p:sp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id="{D88BFA6B-4C12-ACF8-BDC5-DC1133199439}"/>
              </a:ext>
            </a:extLst>
          </p:cNvPr>
          <p:cNvSpPr txBox="1">
            <a:spLocks/>
          </p:cNvSpPr>
          <p:nvPr/>
        </p:nvSpPr>
        <p:spPr>
          <a:xfrm>
            <a:off x="837815" y="4135835"/>
            <a:ext cx="3827930" cy="72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000" dirty="0">
                <a:solidFill>
                  <a:schemeClr val="bg1"/>
                </a:solidFill>
              </a:rPr>
              <a:t>Note aigue de l’intervalle                                            est-elle altérée dans cette gamme</a:t>
            </a:r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3A9450E8-BAE1-1AAF-C21E-2FC1690126E8}"/>
              </a:ext>
            </a:extLst>
          </p:cNvPr>
          <p:cNvSpPr txBox="1">
            <a:spLocks/>
          </p:cNvSpPr>
          <p:nvPr/>
        </p:nvSpPr>
        <p:spPr>
          <a:xfrm>
            <a:off x="838198" y="5021861"/>
            <a:ext cx="3827929" cy="72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000" dirty="0">
                <a:solidFill>
                  <a:schemeClr val="bg1"/>
                </a:solidFill>
              </a:rPr>
              <a:t>Intervalle Majeur ou Juste                        de cette tonalité</a:t>
            </a:r>
          </a:p>
        </p:txBody>
      </p:sp>
      <p:sp>
        <p:nvSpPr>
          <p:cNvPr id="19" name="Espace réservé du contenu 2">
            <a:extLst>
              <a:ext uri="{FF2B5EF4-FFF2-40B4-BE49-F238E27FC236}">
                <a16:creationId xmlns:a16="http://schemas.microsoft.com/office/drawing/2014/main" id="{9A2B6B47-65C6-4097-DAE6-7ADED3E03740}"/>
              </a:ext>
            </a:extLst>
          </p:cNvPr>
          <p:cNvSpPr txBox="1">
            <a:spLocks/>
          </p:cNvSpPr>
          <p:nvPr/>
        </p:nvSpPr>
        <p:spPr>
          <a:xfrm>
            <a:off x="838199" y="5913718"/>
            <a:ext cx="3827928" cy="72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000" dirty="0">
                <a:solidFill>
                  <a:schemeClr val="bg1"/>
                </a:solidFill>
              </a:rPr>
              <a:t>Ajustement</a:t>
            </a:r>
          </a:p>
        </p:txBody>
      </p:sp>
      <p:sp>
        <p:nvSpPr>
          <p:cNvPr id="20" name="Espace réservé du contenu 2">
            <a:extLst>
              <a:ext uri="{FF2B5EF4-FFF2-40B4-BE49-F238E27FC236}">
                <a16:creationId xmlns:a16="http://schemas.microsoft.com/office/drawing/2014/main" id="{A43D914F-4E1D-C41C-0A8C-9C219DF26908}"/>
              </a:ext>
            </a:extLst>
          </p:cNvPr>
          <p:cNvSpPr txBox="1">
            <a:spLocks/>
          </p:cNvSpPr>
          <p:nvPr/>
        </p:nvSpPr>
        <p:spPr>
          <a:xfrm>
            <a:off x="4884530" y="1879061"/>
            <a:ext cx="3828316" cy="719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dirty="0" err="1">
                <a:solidFill>
                  <a:schemeClr val="accent6">
                    <a:lumMod val="75000"/>
                  </a:schemeClr>
                </a:solidFill>
              </a:rPr>
              <a:t>La</a:t>
            </a:r>
            <a:r>
              <a:rPr lang="fr-FR" sz="2000" baseline="30000" dirty="0" err="1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fr-FR" sz="2000" dirty="0">
                <a:solidFill>
                  <a:schemeClr val="accent6">
                    <a:lumMod val="75000"/>
                  </a:schemeClr>
                </a:solidFill>
              </a:rPr>
              <a:t> Majeur = 4</a:t>
            </a:r>
            <a:r>
              <a:rPr lang="fr-FR" sz="2000" baseline="30000" dirty="0">
                <a:solidFill>
                  <a:schemeClr val="accent6">
                    <a:lumMod val="75000"/>
                  </a:schemeClr>
                </a:solidFill>
              </a:rPr>
              <a:t>b</a:t>
            </a:r>
          </a:p>
        </p:txBody>
      </p:sp>
      <p:sp>
        <p:nvSpPr>
          <p:cNvPr id="21" name="Espace réservé du contenu 2">
            <a:extLst>
              <a:ext uri="{FF2B5EF4-FFF2-40B4-BE49-F238E27FC236}">
                <a16:creationId xmlns:a16="http://schemas.microsoft.com/office/drawing/2014/main" id="{F68B0AF7-3C5E-5433-8469-19CEFE0398C7}"/>
              </a:ext>
            </a:extLst>
          </p:cNvPr>
          <p:cNvSpPr txBox="1">
            <a:spLocks/>
          </p:cNvSpPr>
          <p:nvPr/>
        </p:nvSpPr>
        <p:spPr>
          <a:xfrm>
            <a:off x="4884145" y="4130003"/>
            <a:ext cx="3827930" cy="719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b="1" dirty="0">
                <a:solidFill>
                  <a:schemeClr val="accent6">
                    <a:lumMod val="75000"/>
                  </a:schemeClr>
                </a:solidFill>
              </a:rPr>
              <a:t>NON</a:t>
            </a:r>
            <a:r>
              <a:rPr lang="fr-FR" sz="2000" dirty="0">
                <a:solidFill>
                  <a:schemeClr val="accent6">
                    <a:lumMod val="75000"/>
                  </a:schemeClr>
                </a:solidFill>
              </a:rPr>
              <a:t> : fa bécarre</a:t>
            </a:r>
          </a:p>
        </p:txBody>
      </p:sp>
      <p:sp>
        <p:nvSpPr>
          <p:cNvPr id="22" name="Espace réservé du contenu 2">
            <a:extLst>
              <a:ext uri="{FF2B5EF4-FFF2-40B4-BE49-F238E27FC236}">
                <a16:creationId xmlns:a16="http://schemas.microsoft.com/office/drawing/2014/main" id="{0C2041FE-F5AF-8B9F-3192-DE271DCE6665}"/>
              </a:ext>
            </a:extLst>
          </p:cNvPr>
          <p:cNvSpPr txBox="1">
            <a:spLocks/>
          </p:cNvSpPr>
          <p:nvPr/>
        </p:nvSpPr>
        <p:spPr>
          <a:xfrm>
            <a:off x="4884530" y="5021860"/>
            <a:ext cx="3827929" cy="719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dirty="0">
                <a:solidFill>
                  <a:schemeClr val="accent6">
                    <a:lumMod val="75000"/>
                  </a:schemeClr>
                </a:solidFill>
              </a:rPr>
              <a:t>6</a:t>
            </a:r>
            <a:r>
              <a:rPr lang="fr-FR" sz="2000" baseline="30000" dirty="0">
                <a:solidFill>
                  <a:schemeClr val="accent6">
                    <a:lumMod val="75000"/>
                  </a:schemeClr>
                </a:solidFill>
              </a:rPr>
              <a:t>te</a:t>
            </a:r>
            <a:r>
              <a:rPr lang="fr-FR" sz="2000" dirty="0">
                <a:solidFill>
                  <a:schemeClr val="accent6">
                    <a:lumMod val="75000"/>
                  </a:schemeClr>
                </a:solidFill>
              </a:rPr>
              <a:t> Majeure                                                                   </a:t>
            </a:r>
            <a:r>
              <a:rPr lang="fr-FR" sz="2000" dirty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 </a:t>
            </a:r>
            <a:r>
              <a:rPr lang="fr-FR" sz="2000" dirty="0" err="1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La</a:t>
            </a:r>
            <a:r>
              <a:rPr lang="fr-FR" sz="2000" baseline="30000" dirty="0" err="1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b</a:t>
            </a:r>
            <a:r>
              <a:rPr lang="fr-FR" sz="2000" dirty="0">
                <a:solidFill>
                  <a:schemeClr val="accent6">
                    <a:lumMod val="75000"/>
                  </a:schemeClr>
                </a:solidFill>
              </a:rPr>
              <a:t> – fa</a:t>
            </a:r>
          </a:p>
        </p:txBody>
      </p:sp>
      <p:sp>
        <p:nvSpPr>
          <p:cNvPr id="23" name="Espace réservé du contenu 2">
            <a:extLst>
              <a:ext uri="{FF2B5EF4-FFF2-40B4-BE49-F238E27FC236}">
                <a16:creationId xmlns:a16="http://schemas.microsoft.com/office/drawing/2014/main" id="{AB01542D-F0A7-595C-9BBD-34C864AAD79F}"/>
              </a:ext>
            </a:extLst>
          </p:cNvPr>
          <p:cNvSpPr txBox="1">
            <a:spLocks/>
          </p:cNvSpPr>
          <p:nvPr/>
        </p:nvSpPr>
        <p:spPr>
          <a:xfrm>
            <a:off x="4884531" y="5913717"/>
            <a:ext cx="3827928" cy="719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dirty="0">
                <a:solidFill>
                  <a:schemeClr val="accent6">
                    <a:lumMod val="75000"/>
                  </a:schemeClr>
                </a:solidFill>
              </a:rPr>
              <a:t>Aucun changement                             </a:t>
            </a:r>
            <a:r>
              <a:rPr lang="fr-FR" sz="2000" dirty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  </a:t>
            </a:r>
            <a:r>
              <a:rPr lang="fr-FR" sz="2000" u="sng" dirty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Sixte Majeure</a:t>
            </a:r>
            <a:endParaRPr lang="fr-FR" sz="2000" u="sng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4" name="Espace réservé du contenu 2">
            <a:extLst>
              <a:ext uri="{FF2B5EF4-FFF2-40B4-BE49-F238E27FC236}">
                <a16:creationId xmlns:a16="http://schemas.microsoft.com/office/drawing/2014/main" id="{27935992-AA98-BD6D-2984-542F208070EB}"/>
              </a:ext>
            </a:extLst>
          </p:cNvPr>
          <p:cNvSpPr txBox="1">
            <a:spLocks/>
          </p:cNvSpPr>
          <p:nvPr/>
        </p:nvSpPr>
        <p:spPr>
          <a:xfrm>
            <a:off x="837811" y="2776745"/>
            <a:ext cx="7874261" cy="1181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fr-FR" sz="2000" dirty="0">
              <a:solidFill>
                <a:srgbClr val="002060"/>
              </a:solidFill>
            </a:endParaRP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22A63A61-7C4C-2FFE-F89E-99CFEAD68A3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84307" y="2882057"/>
            <a:ext cx="7162875" cy="964947"/>
          </a:xfrm>
          <a:prstGeom prst="rect">
            <a:avLst/>
          </a:prstGeom>
        </p:spPr>
      </p:pic>
      <p:sp>
        <p:nvSpPr>
          <p:cNvPr id="27" name="Espace réservé du contenu 2">
            <a:extLst>
              <a:ext uri="{FF2B5EF4-FFF2-40B4-BE49-F238E27FC236}">
                <a16:creationId xmlns:a16="http://schemas.microsoft.com/office/drawing/2014/main" id="{FE300A52-A8D7-C159-7B54-710A006DAEAB}"/>
              </a:ext>
            </a:extLst>
          </p:cNvPr>
          <p:cNvSpPr txBox="1">
            <a:spLocks/>
          </p:cNvSpPr>
          <p:nvPr/>
        </p:nvSpPr>
        <p:spPr>
          <a:xfrm>
            <a:off x="9887282" y="1559234"/>
            <a:ext cx="1498397" cy="7236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bg1"/>
                </a:solidFill>
              </a:rPr>
              <a:t>6</a:t>
            </a:r>
            <a:r>
              <a:rPr lang="fr-FR" sz="2200" i="1" baseline="30000" dirty="0">
                <a:solidFill>
                  <a:schemeClr val="bg1"/>
                </a:solidFill>
              </a:rPr>
              <a:t>te</a:t>
            </a:r>
            <a:r>
              <a:rPr lang="fr-FR" sz="2200" i="1" dirty="0">
                <a:solidFill>
                  <a:schemeClr val="bg1"/>
                </a:solidFill>
              </a:rPr>
              <a:t> Majeure</a:t>
            </a:r>
          </a:p>
        </p:txBody>
      </p:sp>
      <p:sp>
        <p:nvSpPr>
          <p:cNvPr id="29" name="Espace réservé du contenu 2">
            <a:extLst>
              <a:ext uri="{FF2B5EF4-FFF2-40B4-BE49-F238E27FC236}">
                <a16:creationId xmlns:a16="http://schemas.microsoft.com/office/drawing/2014/main" id="{E277D9B0-947A-96C4-F7A0-D6B14A64EE3D}"/>
              </a:ext>
            </a:extLst>
          </p:cNvPr>
          <p:cNvSpPr txBox="1">
            <a:spLocks/>
          </p:cNvSpPr>
          <p:nvPr/>
        </p:nvSpPr>
        <p:spPr>
          <a:xfrm>
            <a:off x="9126372" y="5913716"/>
            <a:ext cx="585651" cy="719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 err="1">
                <a:solidFill>
                  <a:schemeClr val="accent6">
                    <a:lumMod val="75000"/>
                  </a:schemeClr>
                </a:solidFill>
              </a:rPr>
              <a:t>la</a:t>
            </a:r>
            <a:r>
              <a:rPr lang="fr-FR" sz="2200" i="1" baseline="30000" dirty="0" err="1">
                <a:solidFill>
                  <a:schemeClr val="accent6">
                    <a:lumMod val="75000"/>
                  </a:schemeClr>
                </a:solidFill>
              </a:rPr>
              <a:t>b</a:t>
            </a:r>
            <a:endParaRPr lang="fr-FR" sz="2200" i="1" baseline="30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0" name="Espace réservé du contenu 2">
            <a:extLst>
              <a:ext uri="{FF2B5EF4-FFF2-40B4-BE49-F238E27FC236}">
                <a16:creationId xmlns:a16="http://schemas.microsoft.com/office/drawing/2014/main" id="{8E7F28D8-6FC5-2CC2-678F-FBE69D1CB553}"/>
              </a:ext>
            </a:extLst>
          </p:cNvPr>
          <p:cNvSpPr txBox="1">
            <a:spLocks/>
          </p:cNvSpPr>
          <p:nvPr/>
        </p:nvSpPr>
        <p:spPr>
          <a:xfrm>
            <a:off x="9126371" y="1559234"/>
            <a:ext cx="585651" cy="719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accent6">
                    <a:lumMod val="75000"/>
                  </a:schemeClr>
                </a:solidFill>
              </a:rPr>
              <a:t>fa</a:t>
            </a:r>
            <a:endParaRPr lang="fr-FR" sz="2200" i="1" baseline="30000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A71F7A1A-D417-67FD-FCBC-F6045BBB5AFC}"/>
              </a:ext>
            </a:extLst>
          </p:cNvPr>
          <p:cNvCxnSpPr/>
          <p:nvPr/>
        </p:nvCxnSpPr>
        <p:spPr>
          <a:xfrm>
            <a:off x="9419196" y="2361749"/>
            <a:ext cx="0" cy="3407004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Espace réservé du contenu 2">
            <a:extLst>
              <a:ext uri="{FF2B5EF4-FFF2-40B4-BE49-F238E27FC236}">
                <a16:creationId xmlns:a16="http://schemas.microsoft.com/office/drawing/2014/main" id="{BCAB854D-967D-BAFE-2498-68E31A9923DB}"/>
              </a:ext>
            </a:extLst>
          </p:cNvPr>
          <p:cNvSpPr txBox="1">
            <a:spLocks/>
          </p:cNvSpPr>
          <p:nvPr/>
        </p:nvSpPr>
        <p:spPr>
          <a:xfrm>
            <a:off x="5706880" y="2946954"/>
            <a:ext cx="559808" cy="834018"/>
          </a:xfrm>
          <a:prstGeom prst="rect">
            <a:avLst/>
          </a:prstGeom>
          <a:solidFill>
            <a:schemeClr val="accent2">
              <a:lumMod val="75000"/>
              <a:alpha val="25000"/>
            </a:schemeClr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FR" sz="2200" baseline="30000" dirty="0">
              <a:solidFill>
                <a:schemeClr val="bg1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333C3C5-01BF-38D4-FA42-123ECEE60856}"/>
              </a:ext>
            </a:extLst>
          </p:cNvPr>
          <p:cNvSpPr txBox="1"/>
          <p:nvPr/>
        </p:nvSpPr>
        <p:spPr>
          <a:xfrm>
            <a:off x="4394253" y="6611779"/>
            <a:ext cx="34034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00" b="1" dirty="0"/>
              <a:t>© Editions Tommy DESCAMPS – Tous droits réservés – 2026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415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157">
        <p:fade/>
      </p:transition>
    </mc:Choice>
    <mc:Fallback xmlns="">
      <p:transition spd="med" advTm="101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7" grpId="0" animBg="1"/>
      <p:bldP spid="29" grpId="0" animBg="1"/>
      <p:bldP spid="30" grpId="0" animBg="1"/>
      <p:bldP spid="34" grpId="0" animBg="1"/>
      <p:bldP spid="34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018A08-40E5-D99D-1BE4-FD25300C55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C0A825C9-D6ED-5840-650F-F838AAA7FACB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" y="-1"/>
            <a:chExt cx="12192000" cy="685800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93CA67CE-E4BA-A00E-A68B-47441A1326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 amt="5000"/>
            </a:blip>
            <a:srcRect t="31039" b="29165"/>
            <a:stretch/>
          </p:blipFill>
          <p:spPr>
            <a:xfrm>
              <a:off x="-1" y="-1"/>
              <a:ext cx="12192000" cy="6858000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8DFEA222-78BE-C975-A255-50689FAC4B77}"/>
                </a:ext>
              </a:extLst>
            </p:cNvPr>
            <p:cNvSpPr txBox="1"/>
            <p:nvPr/>
          </p:nvSpPr>
          <p:spPr>
            <a:xfrm>
              <a:off x="4375818" y="6611778"/>
              <a:ext cx="344036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b="1" dirty="0"/>
                <a:t>© Editions Tommy DESCAMPS – Tous droits réservés – 2026</a:t>
              </a:r>
            </a:p>
          </p:txBody>
        </p:sp>
      </p:grp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A6685AD8-E819-0533-4601-EDE45D073531}"/>
              </a:ext>
            </a:extLst>
          </p:cNvPr>
          <p:cNvSpPr txBox="1">
            <a:spLocks/>
          </p:cNvSpPr>
          <p:nvPr/>
        </p:nvSpPr>
        <p:spPr>
          <a:xfrm>
            <a:off x="824276" y="391219"/>
            <a:ext cx="10543444" cy="802665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chemeClr val="bg1"/>
                </a:solidFill>
              </a:rPr>
              <a:t>Qualifie l’intervalle : mesure 41, voix de ténor, mi - do </a:t>
            </a:r>
          </a:p>
        </p:txBody>
      </p:sp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11F3E2E5-D95B-B9DB-3ECF-C756F38F79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84891"/>
            <a:ext cx="3827930" cy="720000"/>
          </a:xfr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FR" sz="2000" dirty="0">
                <a:solidFill>
                  <a:schemeClr val="bg1"/>
                </a:solidFill>
              </a:rPr>
              <a:t>Tonalité Majeure                                   de la note la plus basse</a:t>
            </a:r>
          </a:p>
        </p:txBody>
      </p:sp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id="{F99CAADB-3956-670D-5ACE-5B4FADCEEC8B}"/>
              </a:ext>
            </a:extLst>
          </p:cNvPr>
          <p:cNvSpPr txBox="1">
            <a:spLocks/>
          </p:cNvSpPr>
          <p:nvPr/>
        </p:nvSpPr>
        <p:spPr>
          <a:xfrm>
            <a:off x="837815" y="4135835"/>
            <a:ext cx="3827930" cy="72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000" dirty="0">
                <a:solidFill>
                  <a:schemeClr val="bg1"/>
                </a:solidFill>
              </a:rPr>
              <a:t>Note aigue de l’intervalle                                            est-elle altérée dans cette gamme</a:t>
            </a:r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2222D32A-F1A0-9964-5199-D537A07AC73C}"/>
              </a:ext>
            </a:extLst>
          </p:cNvPr>
          <p:cNvSpPr txBox="1">
            <a:spLocks/>
          </p:cNvSpPr>
          <p:nvPr/>
        </p:nvSpPr>
        <p:spPr>
          <a:xfrm>
            <a:off x="838198" y="5021861"/>
            <a:ext cx="3827929" cy="72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000" dirty="0">
                <a:solidFill>
                  <a:schemeClr val="bg1"/>
                </a:solidFill>
              </a:rPr>
              <a:t>Intervalle Majeur ou Juste                        de cette tonalité</a:t>
            </a:r>
          </a:p>
        </p:txBody>
      </p:sp>
      <p:sp>
        <p:nvSpPr>
          <p:cNvPr id="19" name="Espace réservé du contenu 2">
            <a:extLst>
              <a:ext uri="{FF2B5EF4-FFF2-40B4-BE49-F238E27FC236}">
                <a16:creationId xmlns:a16="http://schemas.microsoft.com/office/drawing/2014/main" id="{E5996B4E-76ED-6F6A-6B12-C9B809E2AF3D}"/>
              </a:ext>
            </a:extLst>
          </p:cNvPr>
          <p:cNvSpPr txBox="1">
            <a:spLocks/>
          </p:cNvSpPr>
          <p:nvPr/>
        </p:nvSpPr>
        <p:spPr>
          <a:xfrm>
            <a:off x="838199" y="5913718"/>
            <a:ext cx="3827928" cy="72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000" dirty="0">
                <a:solidFill>
                  <a:schemeClr val="bg1"/>
                </a:solidFill>
              </a:rPr>
              <a:t>Ajustement</a:t>
            </a:r>
          </a:p>
        </p:txBody>
      </p:sp>
      <p:sp>
        <p:nvSpPr>
          <p:cNvPr id="20" name="Espace réservé du contenu 2">
            <a:extLst>
              <a:ext uri="{FF2B5EF4-FFF2-40B4-BE49-F238E27FC236}">
                <a16:creationId xmlns:a16="http://schemas.microsoft.com/office/drawing/2014/main" id="{BFAA9824-976C-E9FA-70D8-29361C2CA560}"/>
              </a:ext>
            </a:extLst>
          </p:cNvPr>
          <p:cNvSpPr txBox="1">
            <a:spLocks/>
          </p:cNvSpPr>
          <p:nvPr/>
        </p:nvSpPr>
        <p:spPr>
          <a:xfrm>
            <a:off x="4884530" y="1879061"/>
            <a:ext cx="3828316" cy="719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dirty="0" err="1">
                <a:solidFill>
                  <a:schemeClr val="accent6">
                    <a:lumMod val="75000"/>
                  </a:schemeClr>
                </a:solidFill>
              </a:rPr>
              <a:t>Mi</a:t>
            </a:r>
            <a:r>
              <a:rPr lang="fr-FR" sz="2000" baseline="30000" dirty="0" err="1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fr-FR" sz="2000" dirty="0">
                <a:solidFill>
                  <a:schemeClr val="accent6">
                    <a:lumMod val="75000"/>
                  </a:schemeClr>
                </a:solidFill>
              </a:rPr>
              <a:t> Majeur = 3</a:t>
            </a:r>
            <a:r>
              <a:rPr lang="fr-FR" sz="2000" baseline="30000" dirty="0">
                <a:solidFill>
                  <a:schemeClr val="accent6">
                    <a:lumMod val="75000"/>
                  </a:schemeClr>
                </a:solidFill>
              </a:rPr>
              <a:t>b</a:t>
            </a:r>
          </a:p>
        </p:txBody>
      </p:sp>
      <p:sp>
        <p:nvSpPr>
          <p:cNvPr id="21" name="Espace réservé du contenu 2">
            <a:extLst>
              <a:ext uri="{FF2B5EF4-FFF2-40B4-BE49-F238E27FC236}">
                <a16:creationId xmlns:a16="http://schemas.microsoft.com/office/drawing/2014/main" id="{F2A916E5-6C4F-209A-9E4B-F8CAD302DF2D}"/>
              </a:ext>
            </a:extLst>
          </p:cNvPr>
          <p:cNvSpPr txBox="1">
            <a:spLocks/>
          </p:cNvSpPr>
          <p:nvPr/>
        </p:nvSpPr>
        <p:spPr>
          <a:xfrm>
            <a:off x="4884145" y="4130003"/>
            <a:ext cx="3827930" cy="719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b="1" dirty="0">
                <a:solidFill>
                  <a:schemeClr val="accent6">
                    <a:lumMod val="75000"/>
                  </a:schemeClr>
                </a:solidFill>
              </a:rPr>
              <a:t>NON</a:t>
            </a:r>
            <a:r>
              <a:rPr lang="fr-FR" sz="2000" dirty="0">
                <a:solidFill>
                  <a:schemeClr val="accent6">
                    <a:lumMod val="75000"/>
                  </a:schemeClr>
                </a:solidFill>
              </a:rPr>
              <a:t> : do</a:t>
            </a:r>
          </a:p>
        </p:txBody>
      </p:sp>
      <p:sp>
        <p:nvSpPr>
          <p:cNvPr id="22" name="Espace réservé du contenu 2">
            <a:extLst>
              <a:ext uri="{FF2B5EF4-FFF2-40B4-BE49-F238E27FC236}">
                <a16:creationId xmlns:a16="http://schemas.microsoft.com/office/drawing/2014/main" id="{E9C8606C-F3CF-8AD5-93E0-F750EF40D63B}"/>
              </a:ext>
            </a:extLst>
          </p:cNvPr>
          <p:cNvSpPr txBox="1">
            <a:spLocks/>
          </p:cNvSpPr>
          <p:nvPr/>
        </p:nvSpPr>
        <p:spPr>
          <a:xfrm>
            <a:off x="4884530" y="5021860"/>
            <a:ext cx="3827929" cy="719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dirty="0">
                <a:solidFill>
                  <a:schemeClr val="accent6">
                    <a:lumMod val="75000"/>
                  </a:schemeClr>
                </a:solidFill>
              </a:rPr>
              <a:t>6</a:t>
            </a:r>
            <a:r>
              <a:rPr lang="fr-FR" sz="2000" baseline="30000" dirty="0">
                <a:solidFill>
                  <a:schemeClr val="accent6">
                    <a:lumMod val="75000"/>
                  </a:schemeClr>
                </a:solidFill>
              </a:rPr>
              <a:t>te</a:t>
            </a:r>
            <a:r>
              <a:rPr lang="fr-FR" sz="2000" dirty="0">
                <a:solidFill>
                  <a:schemeClr val="accent6">
                    <a:lumMod val="75000"/>
                  </a:schemeClr>
                </a:solidFill>
              </a:rPr>
              <a:t> Majeure                                                                   </a:t>
            </a:r>
            <a:r>
              <a:rPr lang="fr-FR" sz="2000" dirty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 </a:t>
            </a:r>
            <a:r>
              <a:rPr lang="fr-FR" sz="2000" dirty="0" err="1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Mi</a:t>
            </a:r>
            <a:r>
              <a:rPr lang="fr-FR" sz="2000" baseline="30000" dirty="0" err="1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b</a:t>
            </a:r>
            <a:r>
              <a:rPr lang="fr-FR" sz="2000" dirty="0">
                <a:solidFill>
                  <a:schemeClr val="accent6">
                    <a:lumMod val="75000"/>
                  </a:schemeClr>
                </a:solidFill>
              </a:rPr>
              <a:t> – do</a:t>
            </a:r>
            <a:endParaRPr lang="fr-FR" sz="2000" baseline="30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3" name="Espace réservé du contenu 2">
            <a:extLst>
              <a:ext uri="{FF2B5EF4-FFF2-40B4-BE49-F238E27FC236}">
                <a16:creationId xmlns:a16="http://schemas.microsoft.com/office/drawing/2014/main" id="{EB16CB6B-5DCB-2BBA-D4BE-49CD6977413B}"/>
              </a:ext>
            </a:extLst>
          </p:cNvPr>
          <p:cNvSpPr txBox="1">
            <a:spLocks/>
          </p:cNvSpPr>
          <p:nvPr/>
        </p:nvSpPr>
        <p:spPr>
          <a:xfrm>
            <a:off x="4884531" y="5913717"/>
            <a:ext cx="3827928" cy="719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900" dirty="0">
                <a:solidFill>
                  <a:schemeClr val="accent6">
                    <a:lumMod val="75000"/>
                  </a:schemeClr>
                </a:solidFill>
              </a:rPr>
              <a:t>Le mi diminue l’intervalle d’un cran                        </a:t>
            </a:r>
            <a:r>
              <a:rPr lang="fr-FR" sz="1900" dirty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  </a:t>
            </a:r>
            <a:r>
              <a:rPr lang="fr-FR" sz="1900" u="sng" dirty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Sixte mineure</a:t>
            </a:r>
          </a:p>
        </p:txBody>
      </p:sp>
      <p:sp>
        <p:nvSpPr>
          <p:cNvPr id="24" name="Espace réservé du contenu 2">
            <a:extLst>
              <a:ext uri="{FF2B5EF4-FFF2-40B4-BE49-F238E27FC236}">
                <a16:creationId xmlns:a16="http://schemas.microsoft.com/office/drawing/2014/main" id="{5F121BFD-FF22-0550-926B-B9369283B4BF}"/>
              </a:ext>
            </a:extLst>
          </p:cNvPr>
          <p:cNvSpPr txBox="1">
            <a:spLocks/>
          </p:cNvSpPr>
          <p:nvPr/>
        </p:nvSpPr>
        <p:spPr>
          <a:xfrm>
            <a:off x="837811" y="2776745"/>
            <a:ext cx="7874261" cy="1181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fr-FR" sz="2000" dirty="0">
              <a:solidFill>
                <a:srgbClr val="002060"/>
              </a:solidFill>
            </a:endParaRP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34E1D29B-9B20-760F-5B7E-37C38FFEDDF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84307" y="2884543"/>
            <a:ext cx="7162875" cy="959972"/>
          </a:xfrm>
          <a:prstGeom prst="rect">
            <a:avLst/>
          </a:prstGeom>
        </p:spPr>
      </p:pic>
      <p:sp>
        <p:nvSpPr>
          <p:cNvPr id="34" name="Espace réservé du contenu 2">
            <a:extLst>
              <a:ext uri="{FF2B5EF4-FFF2-40B4-BE49-F238E27FC236}">
                <a16:creationId xmlns:a16="http://schemas.microsoft.com/office/drawing/2014/main" id="{00A70823-5711-A9D0-662C-E5343B089655}"/>
              </a:ext>
            </a:extLst>
          </p:cNvPr>
          <p:cNvSpPr txBox="1">
            <a:spLocks/>
          </p:cNvSpPr>
          <p:nvPr/>
        </p:nvSpPr>
        <p:spPr>
          <a:xfrm>
            <a:off x="5679273" y="2947522"/>
            <a:ext cx="559808" cy="834018"/>
          </a:xfrm>
          <a:prstGeom prst="rect">
            <a:avLst/>
          </a:prstGeom>
          <a:solidFill>
            <a:schemeClr val="accent2">
              <a:lumMod val="75000"/>
              <a:alpha val="25000"/>
            </a:schemeClr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FR" sz="2200" baseline="30000" dirty="0">
              <a:solidFill>
                <a:schemeClr val="bg1"/>
              </a:solidFill>
            </a:endParaRPr>
          </a:p>
        </p:txBody>
      </p: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BF6DE35E-ABD5-E8D4-3B84-A4F401F20941}"/>
              </a:ext>
            </a:extLst>
          </p:cNvPr>
          <p:cNvSpPr txBox="1">
            <a:spLocks/>
          </p:cNvSpPr>
          <p:nvPr/>
        </p:nvSpPr>
        <p:spPr>
          <a:xfrm>
            <a:off x="9887284" y="4548098"/>
            <a:ext cx="1498397" cy="7236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i="1" dirty="0">
                <a:solidFill>
                  <a:schemeClr val="accent6">
                    <a:lumMod val="75000"/>
                  </a:schemeClr>
                </a:solidFill>
              </a:rPr>
              <a:t>6</a:t>
            </a:r>
            <a:r>
              <a:rPr lang="fr-FR" sz="2000" i="1" baseline="30000" dirty="0">
                <a:solidFill>
                  <a:schemeClr val="accent6">
                    <a:lumMod val="75000"/>
                  </a:schemeClr>
                </a:solidFill>
              </a:rPr>
              <a:t>te</a:t>
            </a:r>
            <a:r>
              <a:rPr lang="fr-FR" sz="2000" i="1" dirty="0">
                <a:solidFill>
                  <a:schemeClr val="accent6">
                    <a:lumMod val="75000"/>
                  </a:schemeClr>
                </a:solidFill>
              </a:rPr>
              <a:t> mineure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0205C6C0-8102-B9D4-2295-E6585245EB2F}"/>
              </a:ext>
            </a:extLst>
          </p:cNvPr>
          <p:cNvSpPr txBox="1">
            <a:spLocks/>
          </p:cNvSpPr>
          <p:nvPr/>
        </p:nvSpPr>
        <p:spPr>
          <a:xfrm>
            <a:off x="9126371" y="1559234"/>
            <a:ext cx="585651" cy="719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i="1" dirty="0">
                <a:solidFill>
                  <a:schemeClr val="accent6">
                    <a:lumMod val="75000"/>
                  </a:schemeClr>
                </a:solidFill>
              </a:rPr>
              <a:t>do</a:t>
            </a:r>
            <a:endParaRPr lang="fr-FR" sz="2200" i="1" baseline="30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Flèche courbée vers la droite 11">
            <a:extLst>
              <a:ext uri="{FF2B5EF4-FFF2-40B4-BE49-F238E27FC236}">
                <a16:creationId xmlns:a16="http://schemas.microsoft.com/office/drawing/2014/main" id="{C8C3AC48-4D4B-84B2-DA9B-C2E8872B6F31}"/>
              </a:ext>
            </a:extLst>
          </p:cNvPr>
          <p:cNvSpPr/>
          <p:nvPr/>
        </p:nvSpPr>
        <p:spPr>
          <a:xfrm flipH="1" flipV="1">
            <a:off x="11594324" y="5184089"/>
            <a:ext cx="467495" cy="831241"/>
          </a:xfrm>
          <a:prstGeom prst="curved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5" name="Espace réservé du contenu 2">
            <a:extLst>
              <a:ext uri="{FF2B5EF4-FFF2-40B4-BE49-F238E27FC236}">
                <a16:creationId xmlns:a16="http://schemas.microsoft.com/office/drawing/2014/main" id="{7A2BD4A6-73C1-8131-AA58-8E52F2E2508C}"/>
              </a:ext>
            </a:extLst>
          </p:cNvPr>
          <p:cNvSpPr txBox="1">
            <a:spLocks/>
          </p:cNvSpPr>
          <p:nvPr/>
        </p:nvSpPr>
        <p:spPr>
          <a:xfrm>
            <a:off x="9126371" y="5891780"/>
            <a:ext cx="585651" cy="719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i="1" dirty="0" err="1">
                <a:solidFill>
                  <a:schemeClr val="accent6">
                    <a:lumMod val="75000"/>
                  </a:schemeClr>
                </a:solidFill>
              </a:rPr>
              <a:t>mi</a:t>
            </a:r>
            <a:r>
              <a:rPr lang="fr-FR" sz="2000" i="1" baseline="30000" dirty="0" err="1">
                <a:solidFill>
                  <a:schemeClr val="accent6">
                    <a:lumMod val="75000"/>
                  </a:schemeClr>
                </a:solidFill>
              </a:rPr>
              <a:t>b</a:t>
            </a:r>
            <a:endParaRPr lang="fr-FR" sz="2200" i="1" baseline="30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6" name="Espace réservé du contenu 2">
            <a:extLst>
              <a:ext uri="{FF2B5EF4-FFF2-40B4-BE49-F238E27FC236}">
                <a16:creationId xmlns:a16="http://schemas.microsoft.com/office/drawing/2014/main" id="{68002BF1-27CA-42CF-E361-4D1B9492A4A5}"/>
              </a:ext>
            </a:extLst>
          </p:cNvPr>
          <p:cNvSpPr txBox="1">
            <a:spLocks/>
          </p:cNvSpPr>
          <p:nvPr/>
        </p:nvSpPr>
        <p:spPr>
          <a:xfrm>
            <a:off x="9887284" y="5888179"/>
            <a:ext cx="1498397" cy="7236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i="1" dirty="0">
                <a:solidFill>
                  <a:schemeClr val="bg1"/>
                </a:solidFill>
              </a:rPr>
              <a:t>6</a:t>
            </a:r>
            <a:r>
              <a:rPr lang="fr-FR" sz="2000" i="1" baseline="30000" dirty="0">
                <a:solidFill>
                  <a:schemeClr val="bg1"/>
                </a:solidFill>
              </a:rPr>
              <a:t>te</a:t>
            </a:r>
            <a:r>
              <a:rPr lang="fr-FR" sz="2000" i="1" dirty="0">
                <a:solidFill>
                  <a:schemeClr val="bg1"/>
                </a:solidFill>
              </a:rPr>
              <a:t> Majeure</a:t>
            </a:r>
          </a:p>
        </p:txBody>
      </p: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B4B17C22-AC7A-78AE-42ED-5C6C1C5259D4}"/>
              </a:ext>
            </a:extLst>
          </p:cNvPr>
          <p:cNvCxnSpPr>
            <a:cxnSpLocks/>
          </p:cNvCxnSpPr>
          <p:nvPr/>
        </p:nvCxnSpPr>
        <p:spPr>
          <a:xfrm>
            <a:off x="9419195" y="2361749"/>
            <a:ext cx="0" cy="3407004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07D2A668-EA97-9BC7-7BDB-2E719EF941AB}"/>
              </a:ext>
            </a:extLst>
          </p:cNvPr>
          <p:cNvCxnSpPr>
            <a:cxnSpLocks/>
          </p:cNvCxnSpPr>
          <p:nvPr/>
        </p:nvCxnSpPr>
        <p:spPr>
          <a:xfrm>
            <a:off x="9419195" y="2361749"/>
            <a:ext cx="0" cy="2151494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D93B057E-F3C9-B920-5691-C210AACD8739}"/>
              </a:ext>
            </a:extLst>
          </p:cNvPr>
          <p:cNvSpPr txBox="1">
            <a:spLocks/>
          </p:cNvSpPr>
          <p:nvPr/>
        </p:nvSpPr>
        <p:spPr>
          <a:xfrm>
            <a:off x="9126374" y="4551699"/>
            <a:ext cx="585651" cy="719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i="1" dirty="0">
                <a:solidFill>
                  <a:schemeClr val="accent6">
                    <a:lumMod val="75000"/>
                  </a:schemeClr>
                </a:solidFill>
              </a:rPr>
              <a:t>mi</a:t>
            </a:r>
            <a:endParaRPr lang="fr-FR" sz="2200" i="1" baseline="300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09981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157">
        <p:fade/>
      </p:transition>
    </mc:Choice>
    <mc:Fallback xmlns="">
      <p:transition spd="med" advTm="101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34" grpId="0" animBg="1"/>
      <p:bldP spid="34" grpId="1" animBg="1"/>
      <p:bldP spid="2" grpId="0" animBg="1"/>
      <p:bldP spid="7" grpId="0" animBg="1"/>
      <p:bldP spid="12" grpId="0" animBg="1"/>
      <p:bldP spid="35" grpId="0" animBg="1"/>
      <p:bldP spid="36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3F7FACB9-9DB0-8C79-2DF1-F526C510290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" y="-1"/>
            <a:chExt cx="12192000" cy="685800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B8E7FE58-7458-8923-DFE1-BFDF8D331D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 amt="5000"/>
            </a:blip>
            <a:srcRect t="31039" b="29165"/>
            <a:stretch/>
          </p:blipFill>
          <p:spPr>
            <a:xfrm>
              <a:off x="-1" y="-1"/>
              <a:ext cx="12192000" cy="6858000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256AE477-7567-D8BB-4121-45BDA603DAB4}"/>
                </a:ext>
              </a:extLst>
            </p:cNvPr>
            <p:cNvSpPr txBox="1"/>
            <p:nvPr/>
          </p:nvSpPr>
          <p:spPr>
            <a:xfrm>
              <a:off x="4394252" y="6611778"/>
              <a:ext cx="340349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b="1" dirty="0"/>
                <a:t>© Editions Tommy DESCAMPS – Tous droits réservés – 2026</a:t>
              </a:r>
            </a:p>
          </p:txBody>
        </p:sp>
      </p:grpSp>
      <p:sp>
        <p:nvSpPr>
          <p:cNvPr id="31" name="Espace réservé du contenu 2">
            <a:extLst>
              <a:ext uri="{FF2B5EF4-FFF2-40B4-BE49-F238E27FC236}">
                <a16:creationId xmlns:a16="http://schemas.microsoft.com/office/drawing/2014/main" id="{BDB76635-BCA0-C2F8-ABC2-C446913FAD3C}"/>
              </a:ext>
            </a:extLst>
          </p:cNvPr>
          <p:cNvSpPr txBox="1">
            <a:spLocks/>
          </p:cNvSpPr>
          <p:nvPr/>
        </p:nvSpPr>
        <p:spPr>
          <a:xfrm>
            <a:off x="833117" y="2846861"/>
            <a:ext cx="5094000" cy="526731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Choix Majeur / mineur</a:t>
            </a:r>
          </a:p>
        </p:txBody>
      </p:sp>
      <p:sp>
        <p:nvSpPr>
          <p:cNvPr id="32" name="Espace réservé du contenu 2">
            <a:extLst>
              <a:ext uri="{FF2B5EF4-FFF2-40B4-BE49-F238E27FC236}">
                <a16:creationId xmlns:a16="http://schemas.microsoft.com/office/drawing/2014/main" id="{9103F97A-0EE9-3C20-25E7-29B1E20A0630}"/>
              </a:ext>
            </a:extLst>
          </p:cNvPr>
          <p:cNvSpPr txBox="1">
            <a:spLocks/>
          </p:cNvSpPr>
          <p:nvPr/>
        </p:nvSpPr>
        <p:spPr>
          <a:xfrm>
            <a:off x="833117" y="3542870"/>
            <a:ext cx="5094000" cy="526731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1</a:t>
            </a:r>
            <a:r>
              <a:rPr lang="fr-FR" sz="2200" baseline="30000" dirty="0">
                <a:solidFill>
                  <a:schemeClr val="bg1"/>
                </a:solidFill>
              </a:rPr>
              <a:t>e</a:t>
            </a:r>
            <a:r>
              <a:rPr lang="fr-FR" sz="2200" dirty="0">
                <a:solidFill>
                  <a:schemeClr val="bg1"/>
                </a:solidFill>
              </a:rPr>
              <a:t> et dernière note à la basse</a:t>
            </a:r>
          </a:p>
        </p:txBody>
      </p:sp>
      <p:sp>
        <p:nvSpPr>
          <p:cNvPr id="33" name="Espace réservé du contenu 2">
            <a:extLst>
              <a:ext uri="{FF2B5EF4-FFF2-40B4-BE49-F238E27FC236}">
                <a16:creationId xmlns:a16="http://schemas.microsoft.com/office/drawing/2014/main" id="{F729A781-F051-198E-8236-885BEE37279B}"/>
              </a:ext>
            </a:extLst>
          </p:cNvPr>
          <p:cNvSpPr txBox="1">
            <a:spLocks/>
          </p:cNvSpPr>
          <p:nvPr/>
        </p:nvSpPr>
        <p:spPr>
          <a:xfrm>
            <a:off x="838198" y="4238879"/>
            <a:ext cx="5094000" cy="526731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Note sensible de la gamme mineure</a:t>
            </a:r>
          </a:p>
        </p:txBody>
      </p:sp>
      <p:sp>
        <p:nvSpPr>
          <p:cNvPr id="34" name="Espace réservé du contenu 2">
            <a:extLst>
              <a:ext uri="{FF2B5EF4-FFF2-40B4-BE49-F238E27FC236}">
                <a16:creationId xmlns:a16="http://schemas.microsoft.com/office/drawing/2014/main" id="{E5F64E31-E37F-A792-1256-B701575B155A}"/>
              </a:ext>
            </a:extLst>
          </p:cNvPr>
          <p:cNvSpPr txBox="1">
            <a:spLocks/>
          </p:cNvSpPr>
          <p:nvPr/>
        </p:nvSpPr>
        <p:spPr>
          <a:xfrm>
            <a:off x="838198" y="4934888"/>
            <a:ext cx="5094000" cy="526731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Clair / sombre</a:t>
            </a:r>
          </a:p>
        </p:txBody>
      </p:sp>
      <p:sp>
        <p:nvSpPr>
          <p:cNvPr id="35" name="Espace réservé du contenu 2">
            <a:extLst>
              <a:ext uri="{FF2B5EF4-FFF2-40B4-BE49-F238E27FC236}">
                <a16:creationId xmlns:a16="http://schemas.microsoft.com/office/drawing/2014/main" id="{45CF6B9A-75A7-A1FE-7F4D-B3D0DC0FF5E9}"/>
              </a:ext>
            </a:extLst>
          </p:cNvPr>
          <p:cNvSpPr txBox="1">
            <a:spLocks/>
          </p:cNvSpPr>
          <p:nvPr/>
        </p:nvSpPr>
        <p:spPr>
          <a:xfrm>
            <a:off x="6254202" y="2846862"/>
            <a:ext cx="5094515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 err="1">
                <a:solidFill>
                  <a:srgbClr val="C00000"/>
                </a:solidFill>
              </a:rPr>
              <a:t>Ré</a:t>
            </a:r>
            <a:r>
              <a:rPr lang="fr-FR" sz="2200" baseline="30000" dirty="0" err="1">
                <a:solidFill>
                  <a:srgbClr val="C00000"/>
                </a:solidFill>
              </a:rPr>
              <a:t>b</a:t>
            </a:r>
            <a:r>
              <a:rPr lang="fr-FR" sz="2200" dirty="0">
                <a:solidFill>
                  <a:srgbClr val="C00000"/>
                </a:solidFill>
              </a:rPr>
              <a:t> Majeur ou Si</a:t>
            </a:r>
            <a:r>
              <a:rPr lang="fr-FR" sz="2200" baseline="30000" dirty="0">
                <a:solidFill>
                  <a:srgbClr val="C00000"/>
                </a:solidFill>
              </a:rPr>
              <a:t>b</a:t>
            </a:r>
            <a:r>
              <a:rPr lang="fr-FR" sz="2200" dirty="0">
                <a:solidFill>
                  <a:srgbClr val="C00000"/>
                </a:solidFill>
              </a:rPr>
              <a:t> mineur</a:t>
            </a:r>
          </a:p>
        </p:txBody>
      </p:sp>
      <p:sp>
        <p:nvSpPr>
          <p:cNvPr id="36" name="Espace réservé du contenu 2">
            <a:extLst>
              <a:ext uri="{FF2B5EF4-FFF2-40B4-BE49-F238E27FC236}">
                <a16:creationId xmlns:a16="http://schemas.microsoft.com/office/drawing/2014/main" id="{64127F7E-EFFA-3226-45A1-D216F139F95A}"/>
              </a:ext>
            </a:extLst>
          </p:cNvPr>
          <p:cNvSpPr txBox="1">
            <a:spLocks/>
          </p:cNvSpPr>
          <p:nvPr/>
        </p:nvSpPr>
        <p:spPr>
          <a:xfrm>
            <a:off x="6254201" y="3545288"/>
            <a:ext cx="5094515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 err="1">
                <a:solidFill>
                  <a:srgbClr val="C00000"/>
                </a:solidFill>
              </a:rPr>
              <a:t>Ré</a:t>
            </a:r>
            <a:r>
              <a:rPr lang="fr-FR" sz="2200" baseline="30000" dirty="0" err="1">
                <a:solidFill>
                  <a:srgbClr val="C00000"/>
                </a:solidFill>
              </a:rPr>
              <a:t>b</a:t>
            </a:r>
            <a:endParaRPr lang="fr-FR" sz="2200" baseline="30000" dirty="0">
              <a:solidFill>
                <a:srgbClr val="C00000"/>
              </a:solidFill>
            </a:endParaRPr>
          </a:p>
        </p:txBody>
      </p:sp>
      <p:sp>
        <p:nvSpPr>
          <p:cNvPr id="37" name="Espace réservé du contenu 2">
            <a:extLst>
              <a:ext uri="{FF2B5EF4-FFF2-40B4-BE49-F238E27FC236}">
                <a16:creationId xmlns:a16="http://schemas.microsoft.com/office/drawing/2014/main" id="{C44E8CD9-09C1-9D06-E480-EDF073447269}"/>
              </a:ext>
            </a:extLst>
          </p:cNvPr>
          <p:cNvSpPr txBox="1">
            <a:spLocks/>
          </p:cNvSpPr>
          <p:nvPr/>
        </p:nvSpPr>
        <p:spPr>
          <a:xfrm>
            <a:off x="6254201" y="4238881"/>
            <a:ext cx="5094515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C00000"/>
                </a:solidFill>
              </a:rPr>
              <a:t>La bécarre : le premier est bémol</a:t>
            </a:r>
          </a:p>
        </p:txBody>
      </p:sp>
      <p:sp>
        <p:nvSpPr>
          <p:cNvPr id="38" name="Espace réservé du contenu 2">
            <a:extLst>
              <a:ext uri="{FF2B5EF4-FFF2-40B4-BE49-F238E27FC236}">
                <a16:creationId xmlns:a16="http://schemas.microsoft.com/office/drawing/2014/main" id="{14881441-7CB9-07F1-55B1-15803DC5E4C8}"/>
              </a:ext>
            </a:extLst>
          </p:cNvPr>
          <p:cNvSpPr txBox="1">
            <a:spLocks/>
          </p:cNvSpPr>
          <p:nvPr/>
        </p:nvSpPr>
        <p:spPr>
          <a:xfrm>
            <a:off x="6254201" y="4934888"/>
            <a:ext cx="5094515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C00000"/>
                </a:solidFill>
              </a:rPr>
              <a:t>Clair</a:t>
            </a:r>
            <a:endParaRPr lang="fr-FR" sz="2200" u="sng" dirty="0">
              <a:solidFill>
                <a:srgbClr val="C00000"/>
              </a:solidFill>
            </a:endParaRPr>
          </a:p>
        </p:txBody>
      </p:sp>
      <p:sp>
        <p:nvSpPr>
          <p:cNvPr id="40" name="Espace réservé du contenu 2">
            <a:extLst>
              <a:ext uri="{FF2B5EF4-FFF2-40B4-BE49-F238E27FC236}">
                <a16:creationId xmlns:a16="http://schemas.microsoft.com/office/drawing/2014/main" id="{C62939C5-8E29-2222-FB39-153C09C5D6B1}"/>
              </a:ext>
            </a:extLst>
          </p:cNvPr>
          <p:cNvSpPr txBox="1">
            <a:spLocks/>
          </p:cNvSpPr>
          <p:nvPr/>
        </p:nvSpPr>
        <p:spPr>
          <a:xfrm>
            <a:off x="833117" y="515499"/>
            <a:ext cx="5094000" cy="526731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Quelle est la tonalité du début ?</a:t>
            </a:r>
          </a:p>
        </p:txBody>
      </p:sp>
      <p:sp>
        <p:nvSpPr>
          <p:cNvPr id="41" name="Espace réservé du contenu 2">
            <a:extLst>
              <a:ext uri="{FF2B5EF4-FFF2-40B4-BE49-F238E27FC236}">
                <a16:creationId xmlns:a16="http://schemas.microsoft.com/office/drawing/2014/main" id="{6DCD5192-8403-432D-A7F0-56B28DBCF760}"/>
              </a:ext>
            </a:extLst>
          </p:cNvPr>
          <p:cNvSpPr txBox="1">
            <a:spLocks/>
          </p:cNvSpPr>
          <p:nvPr/>
        </p:nvSpPr>
        <p:spPr>
          <a:xfrm>
            <a:off x="6264885" y="515499"/>
            <a:ext cx="5094515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 err="1">
                <a:solidFill>
                  <a:srgbClr val="0070C0"/>
                </a:solidFill>
              </a:rPr>
              <a:t>Ré</a:t>
            </a:r>
            <a:r>
              <a:rPr lang="fr-FR" sz="2200" baseline="30000" dirty="0" err="1">
                <a:solidFill>
                  <a:srgbClr val="0070C0"/>
                </a:solidFill>
              </a:rPr>
              <a:t>b</a:t>
            </a:r>
            <a:r>
              <a:rPr lang="fr-FR" sz="2200" dirty="0">
                <a:solidFill>
                  <a:srgbClr val="0070C0"/>
                </a:solidFill>
              </a:rPr>
              <a:t> Majeur</a:t>
            </a:r>
            <a:endParaRPr lang="fr-FR" sz="2200" u="sng" dirty="0">
              <a:solidFill>
                <a:srgbClr val="0070C0"/>
              </a:solidFill>
            </a:endParaRPr>
          </a:p>
        </p:txBody>
      </p:sp>
      <p:sp>
        <p:nvSpPr>
          <p:cNvPr id="42" name="Espace réservé du contenu 2">
            <a:extLst>
              <a:ext uri="{FF2B5EF4-FFF2-40B4-BE49-F238E27FC236}">
                <a16:creationId xmlns:a16="http://schemas.microsoft.com/office/drawing/2014/main" id="{FADA48E3-73CE-B629-9ECC-8187A7B4B7F8}"/>
              </a:ext>
            </a:extLst>
          </p:cNvPr>
          <p:cNvSpPr txBox="1">
            <a:spLocks/>
          </p:cNvSpPr>
          <p:nvPr/>
        </p:nvSpPr>
        <p:spPr>
          <a:xfrm>
            <a:off x="833117" y="1217362"/>
            <a:ext cx="5094000" cy="526731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Quelle est la tonalité relative ?</a:t>
            </a:r>
          </a:p>
        </p:txBody>
      </p:sp>
      <p:sp>
        <p:nvSpPr>
          <p:cNvPr id="43" name="Espace réservé du contenu 2">
            <a:extLst>
              <a:ext uri="{FF2B5EF4-FFF2-40B4-BE49-F238E27FC236}">
                <a16:creationId xmlns:a16="http://schemas.microsoft.com/office/drawing/2014/main" id="{439467DB-1FAA-E1CA-71D3-F87D7C4C72F1}"/>
              </a:ext>
            </a:extLst>
          </p:cNvPr>
          <p:cNvSpPr txBox="1">
            <a:spLocks/>
          </p:cNvSpPr>
          <p:nvPr/>
        </p:nvSpPr>
        <p:spPr>
          <a:xfrm>
            <a:off x="6264885" y="1217362"/>
            <a:ext cx="5094515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0070C0"/>
                </a:solidFill>
              </a:rPr>
              <a:t>Si</a:t>
            </a:r>
            <a:r>
              <a:rPr lang="fr-FR" sz="2200" baseline="30000" dirty="0">
                <a:solidFill>
                  <a:srgbClr val="0070C0"/>
                </a:solidFill>
              </a:rPr>
              <a:t>b</a:t>
            </a:r>
            <a:r>
              <a:rPr lang="fr-FR" sz="2200" dirty="0">
                <a:solidFill>
                  <a:srgbClr val="0070C0"/>
                </a:solidFill>
              </a:rPr>
              <a:t> mineur</a:t>
            </a:r>
            <a:endParaRPr lang="fr-FR" sz="2200" u="sng" dirty="0">
              <a:solidFill>
                <a:srgbClr val="0070C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61187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157">
        <p:fade/>
      </p:transition>
    </mc:Choice>
    <mc:Fallback xmlns="">
      <p:transition spd="med" advTm="101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41" grpId="0" animBg="1"/>
      <p:bldP spid="4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3F7FACB9-9DB0-8C79-2DF1-F526C510290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" y="-1"/>
            <a:chExt cx="12192000" cy="685800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B8E7FE58-7458-8923-DFE1-BFDF8D331D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 amt="5000"/>
            </a:blip>
            <a:srcRect t="31039" b="29165"/>
            <a:stretch/>
          </p:blipFill>
          <p:spPr>
            <a:xfrm>
              <a:off x="-1" y="-1"/>
              <a:ext cx="12192000" cy="6858000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256AE477-7567-D8BB-4121-45BDA603DAB4}"/>
                </a:ext>
              </a:extLst>
            </p:cNvPr>
            <p:cNvSpPr txBox="1"/>
            <p:nvPr/>
          </p:nvSpPr>
          <p:spPr>
            <a:xfrm>
              <a:off x="4394252" y="6611778"/>
              <a:ext cx="340349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b="1" dirty="0"/>
                <a:t>© Editions Tommy DESCAMPS – Tous droits réservés – 2026</a:t>
              </a:r>
            </a:p>
          </p:txBody>
        </p:sp>
      </p:grp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19CD4F48-1405-BA2D-E527-846DC5B36179}"/>
              </a:ext>
            </a:extLst>
          </p:cNvPr>
          <p:cNvSpPr txBox="1">
            <a:spLocks/>
          </p:cNvSpPr>
          <p:nvPr/>
        </p:nvSpPr>
        <p:spPr>
          <a:xfrm>
            <a:off x="824276" y="391219"/>
            <a:ext cx="10543444" cy="802665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chemeClr val="bg1"/>
                </a:solidFill>
              </a:rPr>
              <a:t>Qualifie l’intervalle : mesure 72, voix d’alto, sol - fa </a:t>
            </a:r>
          </a:p>
        </p:txBody>
      </p:sp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4E4A4382-1E41-147D-4F5C-6B8D398C51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84891"/>
            <a:ext cx="3827930" cy="720000"/>
          </a:xfr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FR" sz="2000" dirty="0">
                <a:solidFill>
                  <a:schemeClr val="bg1"/>
                </a:solidFill>
              </a:rPr>
              <a:t>Tonalité Majeure                                   de la note la plus basse</a:t>
            </a:r>
          </a:p>
        </p:txBody>
      </p:sp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id="{D88BFA6B-4C12-ACF8-BDC5-DC1133199439}"/>
              </a:ext>
            </a:extLst>
          </p:cNvPr>
          <p:cNvSpPr txBox="1">
            <a:spLocks/>
          </p:cNvSpPr>
          <p:nvPr/>
        </p:nvSpPr>
        <p:spPr>
          <a:xfrm>
            <a:off x="837815" y="4135835"/>
            <a:ext cx="3827930" cy="72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000" dirty="0">
                <a:solidFill>
                  <a:schemeClr val="bg1"/>
                </a:solidFill>
              </a:rPr>
              <a:t>Note aigue de l’intervalle                                            est-elle altérée dans cette gamme</a:t>
            </a:r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3A9450E8-BAE1-1AAF-C21E-2FC1690126E8}"/>
              </a:ext>
            </a:extLst>
          </p:cNvPr>
          <p:cNvSpPr txBox="1">
            <a:spLocks/>
          </p:cNvSpPr>
          <p:nvPr/>
        </p:nvSpPr>
        <p:spPr>
          <a:xfrm>
            <a:off x="838198" y="5021861"/>
            <a:ext cx="3827929" cy="72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000" dirty="0">
                <a:solidFill>
                  <a:schemeClr val="bg1"/>
                </a:solidFill>
              </a:rPr>
              <a:t>Intervalle Majeur ou Juste                        de cette tonalité</a:t>
            </a:r>
          </a:p>
        </p:txBody>
      </p:sp>
      <p:sp>
        <p:nvSpPr>
          <p:cNvPr id="19" name="Espace réservé du contenu 2">
            <a:extLst>
              <a:ext uri="{FF2B5EF4-FFF2-40B4-BE49-F238E27FC236}">
                <a16:creationId xmlns:a16="http://schemas.microsoft.com/office/drawing/2014/main" id="{9A2B6B47-65C6-4097-DAE6-7ADED3E03740}"/>
              </a:ext>
            </a:extLst>
          </p:cNvPr>
          <p:cNvSpPr txBox="1">
            <a:spLocks/>
          </p:cNvSpPr>
          <p:nvPr/>
        </p:nvSpPr>
        <p:spPr>
          <a:xfrm>
            <a:off x="838199" y="5913718"/>
            <a:ext cx="3827928" cy="72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000" dirty="0">
                <a:solidFill>
                  <a:schemeClr val="bg1"/>
                </a:solidFill>
              </a:rPr>
              <a:t>Ajustement</a:t>
            </a:r>
          </a:p>
        </p:txBody>
      </p:sp>
      <p:sp>
        <p:nvSpPr>
          <p:cNvPr id="20" name="Espace réservé du contenu 2">
            <a:extLst>
              <a:ext uri="{FF2B5EF4-FFF2-40B4-BE49-F238E27FC236}">
                <a16:creationId xmlns:a16="http://schemas.microsoft.com/office/drawing/2014/main" id="{A43D914F-4E1D-C41C-0A8C-9C219DF26908}"/>
              </a:ext>
            </a:extLst>
          </p:cNvPr>
          <p:cNvSpPr txBox="1">
            <a:spLocks/>
          </p:cNvSpPr>
          <p:nvPr/>
        </p:nvSpPr>
        <p:spPr>
          <a:xfrm>
            <a:off x="4884530" y="1879061"/>
            <a:ext cx="3828316" cy="719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dirty="0">
                <a:solidFill>
                  <a:schemeClr val="accent6">
                    <a:lumMod val="75000"/>
                  </a:schemeClr>
                </a:solidFill>
              </a:rPr>
              <a:t>Sol Majeur = 1</a:t>
            </a:r>
            <a:r>
              <a:rPr lang="fr-FR" sz="2000" baseline="30000" dirty="0">
                <a:solidFill>
                  <a:schemeClr val="accent6">
                    <a:lumMod val="75000"/>
                  </a:schemeClr>
                </a:solidFill>
              </a:rPr>
              <a:t>#</a:t>
            </a:r>
          </a:p>
        </p:txBody>
      </p:sp>
      <p:sp>
        <p:nvSpPr>
          <p:cNvPr id="21" name="Espace réservé du contenu 2">
            <a:extLst>
              <a:ext uri="{FF2B5EF4-FFF2-40B4-BE49-F238E27FC236}">
                <a16:creationId xmlns:a16="http://schemas.microsoft.com/office/drawing/2014/main" id="{F68B0AF7-3C5E-5433-8469-19CEFE0398C7}"/>
              </a:ext>
            </a:extLst>
          </p:cNvPr>
          <p:cNvSpPr txBox="1">
            <a:spLocks/>
          </p:cNvSpPr>
          <p:nvPr/>
        </p:nvSpPr>
        <p:spPr>
          <a:xfrm>
            <a:off x="4884145" y="4130003"/>
            <a:ext cx="3827930" cy="719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b="1" dirty="0">
                <a:solidFill>
                  <a:schemeClr val="accent6">
                    <a:lumMod val="75000"/>
                  </a:schemeClr>
                </a:solidFill>
              </a:rPr>
              <a:t>OUI</a:t>
            </a:r>
            <a:r>
              <a:rPr lang="fr-FR" sz="2000" dirty="0">
                <a:solidFill>
                  <a:schemeClr val="accent6">
                    <a:lumMod val="75000"/>
                  </a:schemeClr>
                </a:solidFill>
              </a:rPr>
              <a:t> : fa</a:t>
            </a:r>
            <a:r>
              <a:rPr lang="fr-FR" sz="2000" baseline="30000" dirty="0">
                <a:solidFill>
                  <a:schemeClr val="accent6">
                    <a:lumMod val="75000"/>
                  </a:schemeClr>
                </a:solidFill>
              </a:rPr>
              <a:t>#</a:t>
            </a:r>
          </a:p>
        </p:txBody>
      </p:sp>
      <p:sp>
        <p:nvSpPr>
          <p:cNvPr id="22" name="Espace réservé du contenu 2">
            <a:extLst>
              <a:ext uri="{FF2B5EF4-FFF2-40B4-BE49-F238E27FC236}">
                <a16:creationId xmlns:a16="http://schemas.microsoft.com/office/drawing/2014/main" id="{0C2041FE-F5AF-8B9F-3192-DE271DCE6665}"/>
              </a:ext>
            </a:extLst>
          </p:cNvPr>
          <p:cNvSpPr txBox="1">
            <a:spLocks/>
          </p:cNvSpPr>
          <p:nvPr/>
        </p:nvSpPr>
        <p:spPr>
          <a:xfrm>
            <a:off x="4884530" y="5021860"/>
            <a:ext cx="3827929" cy="719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dirty="0">
                <a:solidFill>
                  <a:schemeClr val="accent6">
                    <a:lumMod val="75000"/>
                  </a:schemeClr>
                </a:solidFill>
              </a:rPr>
              <a:t>7</a:t>
            </a:r>
            <a:r>
              <a:rPr lang="fr-FR" sz="2000" baseline="30000" dirty="0">
                <a:solidFill>
                  <a:schemeClr val="accent6">
                    <a:lumMod val="75000"/>
                  </a:schemeClr>
                </a:solidFill>
              </a:rPr>
              <a:t>e</a:t>
            </a:r>
            <a:r>
              <a:rPr lang="fr-FR" sz="2000" dirty="0">
                <a:solidFill>
                  <a:schemeClr val="accent6">
                    <a:lumMod val="75000"/>
                  </a:schemeClr>
                </a:solidFill>
              </a:rPr>
              <a:t> Majeure                                                                   </a:t>
            </a:r>
            <a:r>
              <a:rPr lang="fr-FR" sz="2000" dirty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 Sol</a:t>
            </a:r>
            <a:r>
              <a:rPr lang="fr-FR" sz="2000" dirty="0">
                <a:solidFill>
                  <a:schemeClr val="accent6">
                    <a:lumMod val="75000"/>
                  </a:schemeClr>
                </a:solidFill>
              </a:rPr>
              <a:t> – fa</a:t>
            </a:r>
            <a:r>
              <a:rPr lang="fr-FR" sz="2000" baseline="30000" dirty="0">
                <a:solidFill>
                  <a:schemeClr val="accent6">
                    <a:lumMod val="75000"/>
                  </a:schemeClr>
                </a:solidFill>
              </a:rPr>
              <a:t>#</a:t>
            </a:r>
          </a:p>
        </p:txBody>
      </p:sp>
      <p:sp>
        <p:nvSpPr>
          <p:cNvPr id="23" name="Espace réservé du contenu 2">
            <a:extLst>
              <a:ext uri="{FF2B5EF4-FFF2-40B4-BE49-F238E27FC236}">
                <a16:creationId xmlns:a16="http://schemas.microsoft.com/office/drawing/2014/main" id="{AB01542D-F0A7-595C-9BBD-34C864AAD79F}"/>
              </a:ext>
            </a:extLst>
          </p:cNvPr>
          <p:cNvSpPr txBox="1">
            <a:spLocks/>
          </p:cNvSpPr>
          <p:nvPr/>
        </p:nvSpPr>
        <p:spPr>
          <a:xfrm>
            <a:off x="4884531" y="5913717"/>
            <a:ext cx="3827928" cy="719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900" dirty="0">
                <a:solidFill>
                  <a:schemeClr val="accent6">
                    <a:lumMod val="75000"/>
                  </a:schemeClr>
                </a:solidFill>
              </a:rPr>
              <a:t>Descente parallèle                                  </a:t>
            </a:r>
            <a:r>
              <a:rPr lang="fr-FR" sz="1900" dirty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 </a:t>
            </a:r>
            <a:r>
              <a:rPr lang="fr-FR" sz="1900" u="sng" dirty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Septième Majeure</a:t>
            </a:r>
          </a:p>
        </p:txBody>
      </p:sp>
      <p:sp>
        <p:nvSpPr>
          <p:cNvPr id="24" name="Espace réservé du contenu 2">
            <a:extLst>
              <a:ext uri="{FF2B5EF4-FFF2-40B4-BE49-F238E27FC236}">
                <a16:creationId xmlns:a16="http://schemas.microsoft.com/office/drawing/2014/main" id="{27935992-AA98-BD6D-2984-542F208070EB}"/>
              </a:ext>
            </a:extLst>
          </p:cNvPr>
          <p:cNvSpPr txBox="1">
            <a:spLocks/>
          </p:cNvSpPr>
          <p:nvPr/>
        </p:nvSpPr>
        <p:spPr>
          <a:xfrm>
            <a:off x="837811" y="2776745"/>
            <a:ext cx="7874261" cy="1181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fr-FR" sz="2000" dirty="0">
              <a:solidFill>
                <a:srgbClr val="002060"/>
              </a:solidFill>
            </a:endParaRP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22A63A61-7C4C-2FFE-F89E-99CFEAD68A3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84307" y="2884544"/>
            <a:ext cx="7162875" cy="959972"/>
          </a:xfrm>
          <a:prstGeom prst="rect">
            <a:avLst/>
          </a:prstGeom>
        </p:spPr>
      </p:pic>
      <p:sp>
        <p:nvSpPr>
          <p:cNvPr id="26" name="Espace réservé du contenu 2">
            <a:extLst>
              <a:ext uri="{FF2B5EF4-FFF2-40B4-BE49-F238E27FC236}">
                <a16:creationId xmlns:a16="http://schemas.microsoft.com/office/drawing/2014/main" id="{B6834DC5-3311-9FA0-6455-E544AAA9FB28}"/>
              </a:ext>
            </a:extLst>
          </p:cNvPr>
          <p:cNvSpPr txBox="1">
            <a:spLocks/>
          </p:cNvSpPr>
          <p:nvPr/>
        </p:nvSpPr>
        <p:spPr>
          <a:xfrm>
            <a:off x="9887284" y="2766048"/>
            <a:ext cx="1498397" cy="7236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i="1" dirty="0">
                <a:solidFill>
                  <a:schemeClr val="accent6">
                    <a:lumMod val="75000"/>
                  </a:schemeClr>
                </a:solidFill>
              </a:rPr>
              <a:t>7</a:t>
            </a:r>
            <a:r>
              <a:rPr lang="fr-FR" sz="2000" i="1" baseline="30000" dirty="0">
                <a:solidFill>
                  <a:schemeClr val="accent6">
                    <a:lumMod val="75000"/>
                  </a:schemeClr>
                </a:solidFill>
              </a:rPr>
              <a:t>e</a:t>
            </a:r>
            <a:r>
              <a:rPr lang="fr-FR" sz="2000" i="1" dirty="0">
                <a:solidFill>
                  <a:schemeClr val="accent6">
                    <a:lumMod val="75000"/>
                  </a:schemeClr>
                </a:solidFill>
              </a:rPr>
              <a:t> Majeure !</a:t>
            </a:r>
          </a:p>
        </p:txBody>
      </p:sp>
      <p:sp>
        <p:nvSpPr>
          <p:cNvPr id="27" name="Espace réservé du contenu 2">
            <a:extLst>
              <a:ext uri="{FF2B5EF4-FFF2-40B4-BE49-F238E27FC236}">
                <a16:creationId xmlns:a16="http://schemas.microsoft.com/office/drawing/2014/main" id="{FE300A52-A8D7-C159-7B54-710A006DAEAB}"/>
              </a:ext>
            </a:extLst>
          </p:cNvPr>
          <p:cNvSpPr txBox="1">
            <a:spLocks/>
          </p:cNvSpPr>
          <p:nvPr/>
        </p:nvSpPr>
        <p:spPr>
          <a:xfrm>
            <a:off x="9887282" y="1559234"/>
            <a:ext cx="1498397" cy="7236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i="1" dirty="0">
                <a:solidFill>
                  <a:schemeClr val="bg1"/>
                </a:solidFill>
              </a:rPr>
              <a:t>7</a:t>
            </a:r>
            <a:r>
              <a:rPr lang="fr-FR" sz="2000" i="1" baseline="30000" dirty="0">
                <a:solidFill>
                  <a:schemeClr val="bg1"/>
                </a:solidFill>
              </a:rPr>
              <a:t>e</a:t>
            </a:r>
            <a:r>
              <a:rPr lang="fr-FR" sz="2000" i="1" dirty="0">
                <a:solidFill>
                  <a:schemeClr val="bg1"/>
                </a:solidFill>
              </a:rPr>
              <a:t> Majeure</a:t>
            </a:r>
          </a:p>
        </p:txBody>
      </p:sp>
      <p:sp>
        <p:nvSpPr>
          <p:cNvPr id="28" name="Flèche courbée vers la droite 27">
            <a:extLst>
              <a:ext uri="{FF2B5EF4-FFF2-40B4-BE49-F238E27FC236}">
                <a16:creationId xmlns:a16="http://schemas.microsoft.com/office/drawing/2014/main" id="{655A18DE-7880-05AF-E519-21C79E520DA9}"/>
              </a:ext>
            </a:extLst>
          </p:cNvPr>
          <p:cNvSpPr/>
          <p:nvPr/>
        </p:nvSpPr>
        <p:spPr>
          <a:xfrm flipH="1">
            <a:off x="11594324" y="2086665"/>
            <a:ext cx="467495" cy="831241"/>
          </a:xfrm>
          <a:prstGeom prst="curved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9" name="Espace réservé du contenu 2">
            <a:extLst>
              <a:ext uri="{FF2B5EF4-FFF2-40B4-BE49-F238E27FC236}">
                <a16:creationId xmlns:a16="http://schemas.microsoft.com/office/drawing/2014/main" id="{E277D9B0-947A-96C4-F7A0-D6B14A64EE3D}"/>
              </a:ext>
            </a:extLst>
          </p:cNvPr>
          <p:cNvSpPr txBox="1">
            <a:spLocks/>
          </p:cNvSpPr>
          <p:nvPr/>
        </p:nvSpPr>
        <p:spPr>
          <a:xfrm>
            <a:off x="9126372" y="5913716"/>
            <a:ext cx="585651" cy="719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i="1" dirty="0" err="1">
                <a:solidFill>
                  <a:schemeClr val="accent6">
                    <a:lumMod val="75000"/>
                  </a:schemeClr>
                </a:solidFill>
              </a:rPr>
              <a:t>sol</a:t>
            </a:r>
            <a:r>
              <a:rPr lang="fr-FR" sz="2000" i="1" baseline="30000" dirty="0" err="1">
                <a:solidFill>
                  <a:schemeClr val="accent6">
                    <a:lumMod val="75000"/>
                  </a:schemeClr>
                </a:solidFill>
              </a:rPr>
              <a:t>b</a:t>
            </a:r>
            <a:endParaRPr lang="fr-FR" sz="2000" i="1" baseline="30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0" name="Espace réservé du contenu 2">
            <a:extLst>
              <a:ext uri="{FF2B5EF4-FFF2-40B4-BE49-F238E27FC236}">
                <a16:creationId xmlns:a16="http://schemas.microsoft.com/office/drawing/2014/main" id="{8E7F28D8-6FC5-2CC2-678F-FBE69D1CB553}"/>
              </a:ext>
            </a:extLst>
          </p:cNvPr>
          <p:cNvSpPr txBox="1">
            <a:spLocks/>
          </p:cNvSpPr>
          <p:nvPr/>
        </p:nvSpPr>
        <p:spPr>
          <a:xfrm>
            <a:off x="9126371" y="1559234"/>
            <a:ext cx="585651" cy="719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i="1" dirty="0">
                <a:solidFill>
                  <a:schemeClr val="accent6">
                    <a:lumMod val="75000"/>
                  </a:schemeClr>
                </a:solidFill>
              </a:rPr>
              <a:t>fa</a:t>
            </a:r>
            <a:r>
              <a:rPr lang="fr-FR" sz="2000" i="1" baseline="30000" dirty="0">
                <a:solidFill>
                  <a:schemeClr val="accent6">
                    <a:lumMod val="75000"/>
                  </a:schemeClr>
                </a:solidFill>
              </a:rPr>
              <a:t>#</a:t>
            </a:r>
          </a:p>
        </p:txBody>
      </p:sp>
      <p:sp>
        <p:nvSpPr>
          <p:cNvPr id="34" name="Espace réservé du contenu 2">
            <a:extLst>
              <a:ext uri="{FF2B5EF4-FFF2-40B4-BE49-F238E27FC236}">
                <a16:creationId xmlns:a16="http://schemas.microsoft.com/office/drawing/2014/main" id="{BCAB854D-967D-BAFE-2498-68E31A9923DB}"/>
              </a:ext>
            </a:extLst>
          </p:cNvPr>
          <p:cNvSpPr txBox="1">
            <a:spLocks/>
          </p:cNvSpPr>
          <p:nvPr/>
        </p:nvSpPr>
        <p:spPr>
          <a:xfrm>
            <a:off x="6238302" y="2955661"/>
            <a:ext cx="559808" cy="834018"/>
          </a:xfrm>
          <a:prstGeom prst="rect">
            <a:avLst/>
          </a:prstGeom>
          <a:solidFill>
            <a:schemeClr val="accent2">
              <a:lumMod val="75000"/>
              <a:alpha val="25000"/>
            </a:schemeClr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FR" sz="2200" baseline="30000" dirty="0">
              <a:solidFill>
                <a:schemeClr val="bg1"/>
              </a:solidFill>
            </a:endParaRP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359D667D-47C1-E147-2FF2-607539B8A6FE}"/>
              </a:ext>
            </a:extLst>
          </p:cNvPr>
          <p:cNvCxnSpPr>
            <a:cxnSpLocks/>
          </p:cNvCxnSpPr>
          <p:nvPr/>
        </p:nvCxnSpPr>
        <p:spPr>
          <a:xfrm>
            <a:off x="9419195" y="2361749"/>
            <a:ext cx="0" cy="2151494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CAB6AE28-2ADA-8193-F1EC-FDE2719B6CAA}"/>
              </a:ext>
            </a:extLst>
          </p:cNvPr>
          <p:cNvCxnSpPr>
            <a:cxnSpLocks/>
          </p:cNvCxnSpPr>
          <p:nvPr/>
        </p:nvCxnSpPr>
        <p:spPr>
          <a:xfrm>
            <a:off x="9419195" y="3667447"/>
            <a:ext cx="0" cy="2151494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2E032366-8D8A-2319-62DD-A44743154AD9}"/>
              </a:ext>
            </a:extLst>
          </p:cNvPr>
          <p:cNvSpPr txBox="1">
            <a:spLocks/>
          </p:cNvSpPr>
          <p:nvPr/>
        </p:nvSpPr>
        <p:spPr>
          <a:xfrm>
            <a:off x="9126374" y="4551699"/>
            <a:ext cx="585651" cy="719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i="1" dirty="0">
                <a:solidFill>
                  <a:schemeClr val="accent6">
                    <a:lumMod val="75000"/>
                  </a:schemeClr>
                </a:solidFill>
              </a:rPr>
              <a:t>sol</a:t>
            </a:r>
            <a:endParaRPr lang="fr-FR" sz="2000" i="1" baseline="30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2" name="Espace réservé du contenu 2">
            <a:extLst>
              <a:ext uri="{FF2B5EF4-FFF2-40B4-BE49-F238E27FC236}">
                <a16:creationId xmlns:a16="http://schemas.microsoft.com/office/drawing/2014/main" id="{252D78DA-01E5-8FD4-2F9C-A4DD4AF09980}"/>
              </a:ext>
            </a:extLst>
          </p:cNvPr>
          <p:cNvSpPr txBox="1">
            <a:spLocks/>
          </p:cNvSpPr>
          <p:nvPr/>
        </p:nvSpPr>
        <p:spPr>
          <a:xfrm>
            <a:off x="9126370" y="2776745"/>
            <a:ext cx="585651" cy="719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i="1" dirty="0">
                <a:solidFill>
                  <a:schemeClr val="accent6">
                    <a:lumMod val="75000"/>
                  </a:schemeClr>
                </a:solidFill>
              </a:rPr>
              <a:t>fa</a:t>
            </a:r>
            <a:endParaRPr lang="fr-FR" sz="2000" i="1" baseline="30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Flèche courbée vers la droite 10">
            <a:extLst>
              <a:ext uri="{FF2B5EF4-FFF2-40B4-BE49-F238E27FC236}">
                <a16:creationId xmlns:a16="http://schemas.microsoft.com/office/drawing/2014/main" id="{E88BC0FE-C009-9924-3AFA-3EA614ED017B}"/>
              </a:ext>
            </a:extLst>
          </p:cNvPr>
          <p:cNvSpPr/>
          <p:nvPr/>
        </p:nvSpPr>
        <p:spPr>
          <a:xfrm flipH="1">
            <a:off x="11594323" y="5265172"/>
            <a:ext cx="467495" cy="831241"/>
          </a:xfrm>
          <a:prstGeom prst="curved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6395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157">
        <p:fade/>
      </p:transition>
    </mc:Choice>
    <mc:Fallback xmlns="">
      <p:transition spd="med" advTm="101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8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0" grpId="1" animBg="1"/>
      <p:bldP spid="34" grpId="0" animBg="1"/>
      <p:bldP spid="34" grpId="1" animBg="1"/>
      <p:bldP spid="9" grpId="0" animBg="1"/>
      <p:bldP spid="9" grpId="1" animBg="1"/>
      <p:bldP spid="32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3F7FACB9-9DB0-8C79-2DF1-F526C510290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" y="-1"/>
            <a:chExt cx="12192000" cy="685800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B8E7FE58-7458-8923-DFE1-BFDF8D331D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 amt="5000"/>
            </a:blip>
            <a:srcRect t="31039" b="29165"/>
            <a:stretch/>
          </p:blipFill>
          <p:spPr>
            <a:xfrm>
              <a:off x="-1" y="-1"/>
              <a:ext cx="12192000" cy="6858000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256AE477-7567-D8BB-4121-45BDA603DAB4}"/>
                </a:ext>
              </a:extLst>
            </p:cNvPr>
            <p:cNvSpPr txBox="1"/>
            <p:nvPr/>
          </p:nvSpPr>
          <p:spPr>
            <a:xfrm>
              <a:off x="4394252" y="6611778"/>
              <a:ext cx="340349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b="1" dirty="0"/>
                <a:t>© Editions Tommy DESCAMPS – Tous droits réservés – 2026</a:t>
              </a:r>
            </a:p>
          </p:txBody>
        </p:sp>
      </p:grp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19CD4F48-1405-BA2D-E527-846DC5B36179}"/>
              </a:ext>
            </a:extLst>
          </p:cNvPr>
          <p:cNvSpPr txBox="1">
            <a:spLocks/>
          </p:cNvSpPr>
          <p:nvPr/>
        </p:nvSpPr>
        <p:spPr>
          <a:xfrm>
            <a:off x="824276" y="391219"/>
            <a:ext cx="10543444" cy="802665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chemeClr val="bg1"/>
                </a:solidFill>
              </a:rPr>
              <a:t>Qualifie l’intervalle : mesure 75, voix de ténor, la - do </a:t>
            </a:r>
          </a:p>
        </p:txBody>
      </p:sp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4E4A4382-1E41-147D-4F5C-6B8D398C51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84891"/>
            <a:ext cx="3827930" cy="720000"/>
          </a:xfr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FR" sz="2000" dirty="0">
                <a:solidFill>
                  <a:schemeClr val="bg1"/>
                </a:solidFill>
              </a:rPr>
              <a:t>Tonalité Majeure                                   de la note la plus basse</a:t>
            </a:r>
          </a:p>
        </p:txBody>
      </p:sp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id="{D88BFA6B-4C12-ACF8-BDC5-DC1133199439}"/>
              </a:ext>
            </a:extLst>
          </p:cNvPr>
          <p:cNvSpPr txBox="1">
            <a:spLocks/>
          </p:cNvSpPr>
          <p:nvPr/>
        </p:nvSpPr>
        <p:spPr>
          <a:xfrm>
            <a:off x="837815" y="4135835"/>
            <a:ext cx="3827930" cy="72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000" dirty="0">
                <a:solidFill>
                  <a:schemeClr val="bg1"/>
                </a:solidFill>
              </a:rPr>
              <a:t>Note aigue de l’intervalle                                            est-elle altérée dans cette gamme</a:t>
            </a:r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3A9450E8-BAE1-1AAF-C21E-2FC1690126E8}"/>
              </a:ext>
            </a:extLst>
          </p:cNvPr>
          <p:cNvSpPr txBox="1">
            <a:spLocks/>
          </p:cNvSpPr>
          <p:nvPr/>
        </p:nvSpPr>
        <p:spPr>
          <a:xfrm>
            <a:off x="838198" y="5021861"/>
            <a:ext cx="3827929" cy="72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000" dirty="0">
                <a:solidFill>
                  <a:schemeClr val="bg1"/>
                </a:solidFill>
              </a:rPr>
              <a:t>Intervalle Majeur ou Juste                        de cette tonalité</a:t>
            </a:r>
          </a:p>
        </p:txBody>
      </p:sp>
      <p:sp>
        <p:nvSpPr>
          <p:cNvPr id="19" name="Espace réservé du contenu 2">
            <a:extLst>
              <a:ext uri="{FF2B5EF4-FFF2-40B4-BE49-F238E27FC236}">
                <a16:creationId xmlns:a16="http://schemas.microsoft.com/office/drawing/2014/main" id="{9A2B6B47-65C6-4097-DAE6-7ADED3E03740}"/>
              </a:ext>
            </a:extLst>
          </p:cNvPr>
          <p:cNvSpPr txBox="1">
            <a:spLocks/>
          </p:cNvSpPr>
          <p:nvPr/>
        </p:nvSpPr>
        <p:spPr>
          <a:xfrm>
            <a:off x="838199" y="5913718"/>
            <a:ext cx="3827928" cy="72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000" dirty="0">
                <a:solidFill>
                  <a:schemeClr val="bg1"/>
                </a:solidFill>
              </a:rPr>
              <a:t>Ajustement</a:t>
            </a:r>
          </a:p>
        </p:txBody>
      </p:sp>
      <p:sp>
        <p:nvSpPr>
          <p:cNvPr id="20" name="Espace réservé du contenu 2">
            <a:extLst>
              <a:ext uri="{FF2B5EF4-FFF2-40B4-BE49-F238E27FC236}">
                <a16:creationId xmlns:a16="http://schemas.microsoft.com/office/drawing/2014/main" id="{A43D914F-4E1D-C41C-0A8C-9C219DF26908}"/>
              </a:ext>
            </a:extLst>
          </p:cNvPr>
          <p:cNvSpPr txBox="1">
            <a:spLocks/>
          </p:cNvSpPr>
          <p:nvPr/>
        </p:nvSpPr>
        <p:spPr>
          <a:xfrm>
            <a:off x="4884530" y="1879061"/>
            <a:ext cx="3828316" cy="719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dirty="0" err="1">
                <a:solidFill>
                  <a:schemeClr val="accent6">
                    <a:lumMod val="75000"/>
                  </a:schemeClr>
                </a:solidFill>
              </a:rPr>
              <a:t>La</a:t>
            </a:r>
            <a:r>
              <a:rPr lang="fr-FR" sz="2000" baseline="30000" dirty="0" err="1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fr-FR" sz="2000" dirty="0">
                <a:solidFill>
                  <a:schemeClr val="accent6">
                    <a:lumMod val="75000"/>
                  </a:schemeClr>
                </a:solidFill>
              </a:rPr>
              <a:t> Majeur = 4</a:t>
            </a:r>
            <a:r>
              <a:rPr lang="fr-FR" sz="2000" baseline="30000" dirty="0">
                <a:solidFill>
                  <a:schemeClr val="accent6">
                    <a:lumMod val="75000"/>
                  </a:schemeClr>
                </a:solidFill>
              </a:rPr>
              <a:t>b</a:t>
            </a:r>
          </a:p>
        </p:txBody>
      </p:sp>
      <p:sp>
        <p:nvSpPr>
          <p:cNvPr id="21" name="Espace réservé du contenu 2">
            <a:extLst>
              <a:ext uri="{FF2B5EF4-FFF2-40B4-BE49-F238E27FC236}">
                <a16:creationId xmlns:a16="http://schemas.microsoft.com/office/drawing/2014/main" id="{F68B0AF7-3C5E-5433-8469-19CEFE0398C7}"/>
              </a:ext>
            </a:extLst>
          </p:cNvPr>
          <p:cNvSpPr txBox="1">
            <a:spLocks/>
          </p:cNvSpPr>
          <p:nvPr/>
        </p:nvSpPr>
        <p:spPr>
          <a:xfrm>
            <a:off x="4884145" y="4130003"/>
            <a:ext cx="3827930" cy="719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b="1" dirty="0">
                <a:solidFill>
                  <a:schemeClr val="accent6">
                    <a:lumMod val="75000"/>
                  </a:schemeClr>
                </a:solidFill>
              </a:rPr>
              <a:t>NON</a:t>
            </a:r>
            <a:r>
              <a:rPr lang="fr-FR" sz="2000" dirty="0">
                <a:solidFill>
                  <a:schemeClr val="accent6">
                    <a:lumMod val="75000"/>
                  </a:schemeClr>
                </a:solidFill>
              </a:rPr>
              <a:t> : do</a:t>
            </a:r>
          </a:p>
        </p:txBody>
      </p:sp>
      <p:sp>
        <p:nvSpPr>
          <p:cNvPr id="22" name="Espace réservé du contenu 2">
            <a:extLst>
              <a:ext uri="{FF2B5EF4-FFF2-40B4-BE49-F238E27FC236}">
                <a16:creationId xmlns:a16="http://schemas.microsoft.com/office/drawing/2014/main" id="{0C2041FE-F5AF-8B9F-3192-DE271DCE6665}"/>
              </a:ext>
            </a:extLst>
          </p:cNvPr>
          <p:cNvSpPr txBox="1">
            <a:spLocks/>
          </p:cNvSpPr>
          <p:nvPr/>
        </p:nvSpPr>
        <p:spPr>
          <a:xfrm>
            <a:off x="4884530" y="5021860"/>
            <a:ext cx="3827929" cy="719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fr-FR" sz="2000" baseline="30000" dirty="0">
                <a:solidFill>
                  <a:schemeClr val="accent6">
                    <a:lumMod val="75000"/>
                  </a:schemeClr>
                </a:solidFill>
              </a:rPr>
              <a:t>ce</a:t>
            </a:r>
            <a:r>
              <a:rPr lang="fr-FR" sz="2000" dirty="0">
                <a:solidFill>
                  <a:schemeClr val="accent6">
                    <a:lumMod val="75000"/>
                  </a:schemeClr>
                </a:solidFill>
              </a:rPr>
              <a:t> Majeure                                                                   </a:t>
            </a:r>
            <a:r>
              <a:rPr lang="fr-FR" sz="2000" dirty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 </a:t>
            </a:r>
            <a:r>
              <a:rPr lang="fr-FR" sz="2000" dirty="0" err="1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La</a:t>
            </a:r>
            <a:r>
              <a:rPr lang="fr-FR" sz="2000" baseline="30000" dirty="0" err="1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b</a:t>
            </a:r>
            <a:r>
              <a:rPr lang="fr-FR" sz="2000" dirty="0">
                <a:solidFill>
                  <a:schemeClr val="accent6">
                    <a:lumMod val="75000"/>
                  </a:schemeClr>
                </a:solidFill>
              </a:rPr>
              <a:t> – do</a:t>
            </a:r>
            <a:endParaRPr lang="fr-FR" sz="2000" baseline="30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3" name="Espace réservé du contenu 2">
            <a:extLst>
              <a:ext uri="{FF2B5EF4-FFF2-40B4-BE49-F238E27FC236}">
                <a16:creationId xmlns:a16="http://schemas.microsoft.com/office/drawing/2014/main" id="{AB01542D-F0A7-595C-9BBD-34C864AAD79F}"/>
              </a:ext>
            </a:extLst>
          </p:cNvPr>
          <p:cNvSpPr txBox="1">
            <a:spLocks/>
          </p:cNvSpPr>
          <p:nvPr/>
        </p:nvSpPr>
        <p:spPr>
          <a:xfrm>
            <a:off x="4884531" y="5913717"/>
            <a:ext cx="3827928" cy="719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900" dirty="0">
                <a:solidFill>
                  <a:schemeClr val="accent6">
                    <a:lumMod val="75000"/>
                  </a:schemeClr>
                </a:solidFill>
              </a:rPr>
              <a:t>Le </a:t>
            </a:r>
            <a:r>
              <a:rPr lang="fr-FR" sz="1900" dirty="0" err="1">
                <a:solidFill>
                  <a:schemeClr val="accent6">
                    <a:lumMod val="75000"/>
                  </a:schemeClr>
                </a:solidFill>
              </a:rPr>
              <a:t>do</a:t>
            </a:r>
            <a:r>
              <a:rPr lang="fr-FR" sz="1900" baseline="30000" dirty="0" err="1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fr-FR" sz="1900" dirty="0">
                <a:solidFill>
                  <a:schemeClr val="accent6">
                    <a:lumMod val="75000"/>
                  </a:schemeClr>
                </a:solidFill>
              </a:rPr>
              <a:t> diminue l’intervalle d’un cran                        </a:t>
            </a:r>
            <a:r>
              <a:rPr lang="fr-FR" sz="1900" dirty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  </a:t>
            </a:r>
            <a:r>
              <a:rPr lang="fr-FR" sz="1900" u="sng" dirty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Tierce mineure</a:t>
            </a:r>
          </a:p>
        </p:txBody>
      </p:sp>
      <p:sp>
        <p:nvSpPr>
          <p:cNvPr id="24" name="Espace réservé du contenu 2">
            <a:extLst>
              <a:ext uri="{FF2B5EF4-FFF2-40B4-BE49-F238E27FC236}">
                <a16:creationId xmlns:a16="http://schemas.microsoft.com/office/drawing/2014/main" id="{27935992-AA98-BD6D-2984-542F208070EB}"/>
              </a:ext>
            </a:extLst>
          </p:cNvPr>
          <p:cNvSpPr txBox="1">
            <a:spLocks/>
          </p:cNvSpPr>
          <p:nvPr/>
        </p:nvSpPr>
        <p:spPr>
          <a:xfrm>
            <a:off x="837811" y="2776745"/>
            <a:ext cx="7874261" cy="1181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fr-FR" sz="2000" dirty="0">
              <a:solidFill>
                <a:srgbClr val="002060"/>
              </a:solidFill>
            </a:endParaRP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22A63A61-7C4C-2FFE-F89E-99CFEAD68A3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84307" y="2882057"/>
            <a:ext cx="7162875" cy="964946"/>
          </a:xfrm>
          <a:prstGeom prst="rect">
            <a:avLst/>
          </a:prstGeom>
        </p:spPr>
      </p:pic>
      <p:sp>
        <p:nvSpPr>
          <p:cNvPr id="26" name="Espace réservé du contenu 2">
            <a:extLst>
              <a:ext uri="{FF2B5EF4-FFF2-40B4-BE49-F238E27FC236}">
                <a16:creationId xmlns:a16="http://schemas.microsoft.com/office/drawing/2014/main" id="{B6834DC5-3311-9FA0-6455-E544AAA9FB28}"/>
              </a:ext>
            </a:extLst>
          </p:cNvPr>
          <p:cNvSpPr txBox="1">
            <a:spLocks/>
          </p:cNvSpPr>
          <p:nvPr/>
        </p:nvSpPr>
        <p:spPr>
          <a:xfrm>
            <a:off x="9887284" y="2766048"/>
            <a:ext cx="1498397" cy="7236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i="1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fr-FR" sz="2000" i="1" baseline="30000" dirty="0">
                <a:solidFill>
                  <a:schemeClr val="accent6">
                    <a:lumMod val="75000"/>
                  </a:schemeClr>
                </a:solidFill>
              </a:rPr>
              <a:t>ce</a:t>
            </a:r>
            <a:r>
              <a:rPr lang="fr-FR" sz="2000" i="1" dirty="0">
                <a:solidFill>
                  <a:schemeClr val="accent6">
                    <a:lumMod val="75000"/>
                  </a:schemeClr>
                </a:solidFill>
              </a:rPr>
              <a:t> mineure</a:t>
            </a:r>
          </a:p>
        </p:txBody>
      </p:sp>
      <p:sp>
        <p:nvSpPr>
          <p:cNvPr id="27" name="Espace réservé du contenu 2">
            <a:extLst>
              <a:ext uri="{FF2B5EF4-FFF2-40B4-BE49-F238E27FC236}">
                <a16:creationId xmlns:a16="http://schemas.microsoft.com/office/drawing/2014/main" id="{FE300A52-A8D7-C159-7B54-710A006DAEAB}"/>
              </a:ext>
            </a:extLst>
          </p:cNvPr>
          <p:cNvSpPr txBox="1">
            <a:spLocks/>
          </p:cNvSpPr>
          <p:nvPr/>
        </p:nvSpPr>
        <p:spPr>
          <a:xfrm>
            <a:off x="9887282" y="1559234"/>
            <a:ext cx="1498397" cy="7236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bg1"/>
                </a:solidFill>
              </a:rPr>
              <a:t>3</a:t>
            </a:r>
            <a:r>
              <a:rPr lang="fr-FR" sz="2200" i="1" baseline="30000" dirty="0">
                <a:solidFill>
                  <a:schemeClr val="bg1"/>
                </a:solidFill>
              </a:rPr>
              <a:t>ce</a:t>
            </a:r>
            <a:r>
              <a:rPr lang="fr-FR" sz="2200" i="1" dirty="0">
                <a:solidFill>
                  <a:schemeClr val="bg1"/>
                </a:solidFill>
              </a:rPr>
              <a:t> Maj.</a:t>
            </a:r>
          </a:p>
        </p:txBody>
      </p:sp>
      <p:sp>
        <p:nvSpPr>
          <p:cNvPr id="28" name="Flèche courbée vers la droite 27">
            <a:extLst>
              <a:ext uri="{FF2B5EF4-FFF2-40B4-BE49-F238E27FC236}">
                <a16:creationId xmlns:a16="http://schemas.microsoft.com/office/drawing/2014/main" id="{655A18DE-7880-05AF-E519-21C79E520DA9}"/>
              </a:ext>
            </a:extLst>
          </p:cNvPr>
          <p:cNvSpPr/>
          <p:nvPr/>
        </p:nvSpPr>
        <p:spPr>
          <a:xfrm flipH="1">
            <a:off x="11594324" y="2086665"/>
            <a:ext cx="467495" cy="831241"/>
          </a:xfrm>
          <a:prstGeom prst="curved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9" name="Espace réservé du contenu 2">
            <a:extLst>
              <a:ext uri="{FF2B5EF4-FFF2-40B4-BE49-F238E27FC236}">
                <a16:creationId xmlns:a16="http://schemas.microsoft.com/office/drawing/2014/main" id="{E277D9B0-947A-96C4-F7A0-D6B14A64EE3D}"/>
              </a:ext>
            </a:extLst>
          </p:cNvPr>
          <p:cNvSpPr txBox="1">
            <a:spLocks/>
          </p:cNvSpPr>
          <p:nvPr/>
        </p:nvSpPr>
        <p:spPr>
          <a:xfrm>
            <a:off x="9126372" y="5913716"/>
            <a:ext cx="585651" cy="719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 err="1">
                <a:solidFill>
                  <a:schemeClr val="accent6">
                    <a:lumMod val="75000"/>
                  </a:schemeClr>
                </a:solidFill>
              </a:rPr>
              <a:t>la</a:t>
            </a:r>
            <a:r>
              <a:rPr lang="fr-FR" sz="2200" i="1" baseline="30000" dirty="0" err="1">
                <a:solidFill>
                  <a:schemeClr val="accent6">
                    <a:lumMod val="75000"/>
                  </a:schemeClr>
                </a:solidFill>
              </a:rPr>
              <a:t>b</a:t>
            </a:r>
            <a:endParaRPr lang="fr-FR" sz="2200" i="1" baseline="30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0" name="Espace réservé du contenu 2">
            <a:extLst>
              <a:ext uri="{FF2B5EF4-FFF2-40B4-BE49-F238E27FC236}">
                <a16:creationId xmlns:a16="http://schemas.microsoft.com/office/drawing/2014/main" id="{8E7F28D8-6FC5-2CC2-678F-FBE69D1CB553}"/>
              </a:ext>
            </a:extLst>
          </p:cNvPr>
          <p:cNvSpPr txBox="1">
            <a:spLocks/>
          </p:cNvSpPr>
          <p:nvPr/>
        </p:nvSpPr>
        <p:spPr>
          <a:xfrm>
            <a:off x="9126371" y="1559234"/>
            <a:ext cx="585651" cy="719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accent6">
                    <a:lumMod val="75000"/>
                  </a:schemeClr>
                </a:solidFill>
              </a:rPr>
              <a:t>do</a:t>
            </a:r>
            <a:endParaRPr lang="fr-FR" sz="2200" i="1" baseline="30000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A71F7A1A-D417-67FD-FCBC-F6045BBB5AFC}"/>
              </a:ext>
            </a:extLst>
          </p:cNvPr>
          <p:cNvCxnSpPr/>
          <p:nvPr/>
        </p:nvCxnSpPr>
        <p:spPr>
          <a:xfrm>
            <a:off x="9419196" y="2361749"/>
            <a:ext cx="0" cy="3407004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Espace réservé du contenu 2">
            <a:extLst>
              <a:ext uri="{FF2B5EF4-FFF2-40B4-BE49-F238E27FC236}">
                <a16:creationId xmlns:a16="http://schemas.microsoft.com/office/drawing/2014/main" id="{252D78DA-01E5-8FD4-2F9C-A4DD4AF09980}"/>
              </a:ext>
            </a:extLst>
          </p:cNvPr>
          <p:cNvSpPr txBox="1">
            <a:spLocks/>
          </p:cNvSpPr>
          <p:nvPr/>
        </p:nvSpPr>
        <p:spPr>
          <a:xfrm>
            <a:off x="9126370" y="2776745"/>
            <a:ext cx="585651" cy="719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 err="1">
                <a:solidFill>
                  <a:schemeClr val="accent6">
                    <a:lumMod val="75000"/>
                  </a:schemeClr>
                </a:solidFill>
              </a:rPr>
              <a:t>do</a:t>
            </a:r>
            <a:r>
              <a:rPr lang="fr-FR" sz="2200" i="1" baseline="30000" dirty="0" err="1">
                <a:solidFill>
                  <a:schemeClr val="accent6">
                    <a:lumMod val="75000"/>
                  </a:schemeClr>
                </a:solidFill>
              </a:rPr>
              <a:t>b</a:t>
            </a:r>
            <a:endParaRPr lang="fr-FR" sz="2200" i="1" baseline="30000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9479FB8A-01EF-3D56-22B6-CDCA11C3B662}"/>
              </a:ext>
            </a:extLst>
          </p:cNvPr>
          <p:cNvCxnSpPr>
            <a:cxnSpLocks/>
          </p:cNvCxnSpPr>
          <p:nvPr/>
        </p:nvCxnSpPr>
        <p:spPr>
          <a:xfrm>
            <a:off x="9419195" y="3617259"/>
            <a:ext cx="0" cy="2151494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Espace réservé du contenu 2">
            <a:extLst>
              <a:ext uri="{FF2B5EF4-FFF2-40B4-BE49-F238E27FC236}">
                <a16:creationId xmlns:a16="http://schemas.microsoft.com/office/drawing/2014/main" id="{BCAB854D-967D-BAFE-2498-68E31A9923DB}"/>
              </a:ext>
            </a:extLst>
          </p:cNvPr>
          <p:cNvSpPr txBox="1">
            <a:spLocks/>
          </p:cNvSpPr>
          <p:nvPr/>
        </p:nvSpPr>
        <p:spPr>
          <a:xfrm>
            <a:off x="3481399" y="2917906"/>
            <a:ext cx="559808" cy="834018"/>
          </a:xfrm>
          <a:prstGeom prst="rect">
            <a:avLst/>
          </a:prstGeom>
          <a:solidFill>
            <a:schemeClr val="accent2">
              <a:lumMod val="75000"/>
              <a:alpha val="25000"/>
            </a:schemeClr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FR" sz="2200" baseline="300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81463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157">
        <p:fade/>
      </p:transition>
    </mc:Choice>
    <mc:Fallback xmlns="">
      <p:transition spd="med" advTm="101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2" grpId="0" animBg="1"/>
      <p:bldP spid="34" grpId="0" animBg="1"/>
      <p:bldP spid="34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3F7FACB9-9DB0-8C79-2DF1-F526C510290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" y="-1"/>
            <a:chExt cx="12192000" cy="685800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B8E7FE58-7458-8923-DFE1-BFDF8D331D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 amt="5000"/>
            </a:blip>
            <a:srcRect t="31039" b="29165"/>
            <a:stretch/>
          </p:blipFill>
          <p:spPr>
            <a:xfrm>
              <a:off x="-1" y="-1"/>
              <a:ext cx="12192000" cy="6858000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256AE477-7567-D8BB-4121-45BDA603DAB4}"/>
                </a:ext>
              </a:extLst>
            </p:cNvPr>
            <p:cNvSpPr txBox="1"/>
            <p:nvPr/>
          </p:nvSpPr>
          <p:spPr>
            <a:xfrm>
              <a:off x="4394252" y="6611778"/>
              <a:ext cx="340349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b="1" dirty="0"/>
                <a:t>© Editions Tommy DESCAMPS – Tous droits réservés – 2026</a:t>
              </a:r>
            </a:p>
          </p:txBody>
        </p:sp>
      </p:grp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19CD4F48-1405-BA2D-E527-846DC5B36179}"/>
              </a:ext>
            </a:extLst>
          </p:cNvPr>
          <p:cNvSpPr txBox="1">
            <a:spLocks/>
          </p:cNvSpPr>
          <p:nvPr/>
        </p:nvSpPr>
        <p:spPr>
          <a:xfrm>
            <a:off x="824276" y="391219"/>
            <a:ext cx="10543444" cy="802665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chemeClr val="bg1"/>
                </a:solidFill>
              </a:rPr>
              <a:t>Qualifie l’intervalle : mesure 77, voix d’alto, mi - si </a:t>
            </a:r>
          </a:p>
        </p:txBody>
      </p:sp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4E4A4382-1E41-147D-4F5C-6B8D398C51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84891"/>
            <a:ext cx="3827930" cy="720000"/>
          </a:xfr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FR" sz="2000" dirty="0">
                <a:solidFill>
                  <a:schemeClr val="bg1"/>
                </a:solidFill>
              </a:rPr>
              <a:t>Tonalité Majeure                                   de la note la plus basse</a:t>
            </a:r>
          </a:p>
        </p:txBody>
      </p:sp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id="{D88BFA6B-4C12-ACF8-BDC5-DC1133199439}"/>
              </a:ext>
            </a:extLst>
          </p:cNvPr>
          <p:cNvSpPr txBox="1">
            <a:spLocks/>
          </p:cNvSpPr>
          <p:nvPr/>
        </p:nvSpPr>
        <p:spPr>
          <a:xfrm>
            <a:off x="837815" y="4135835"/>
            <a:ext cx="3827930" cy="72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000" dirty="0">
                <a:solidFill>
                  <a:schemeClr val="bg1"/>
                </a:solidFill>
              </a:rPr>
              <a:t>Note aigue de l’intervalle                                            est-elle altérée dans cette gamme</a:t>
            </a:r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3A9450E8-BAE1-1AAF-C21E-2FC1690126E8}"/>
              </a:ext>
            </a:extLst>
          </p:cNvPr>
          <p:cNvSpPr txBox="1">
            <a:spLocks/>
          </p:cNvSpPr>
          <p:nvPr/>
        </p:nvSpPr>
        <p:spPr>
          <a:xfrm>
            <a:off x="838198" y="5021861"/>
            <a:ext cx="3827929" cy="72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000" dirty="0">
                <a:solidFill>
                  <a:schemeClr val="bg1"/>
                </a:solidFill>
              </a:rPr>
              <a:t>Intervalle Majeur ou Juste                        de cette tonalité</a:t>
            </a:r>
          </a:p>
        </p:txBody>
      </p:sp>
      <p:sp>
        <p:nvSpPr>
          <p:cNvPr id="19" name="Espace réservé du contenu 2">
            <a:extLst>
              <a:ext uri="{FF2B5EF4-FFF2-40B4-BE49-F238E27FC236}">
                <a16:creationId xmlns:a16="http://schemas.microsoft.com/office/drawing/2014/main" id="{9A2B6B47-65C6-4097-DAE6-7ADED3E03740}"/>
              </a:ext>
            </a:extLst>
          </p:cNvPr>
          <p:cNvSpPr txBox="1">
            <a:spLocks/>
          </p:cNvSpPr>
          <p:nvPr/>
        </p:nvSpPr>
        <p:spPr>
          <a:xfrm>
            <a:off x="838199" y="5913718"/>
            <a:ext cx="3827928" cy="72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000" dirty="0">
                <a:solidFill>
                  <a:schemeClr val="bg1"/>
                </a:solidFill>
              </a:rPr>
              <a:t>Ajustement</a:t>
            </a:r>
          </a:p>
        </p:txBody>
      </p:sp>
      <p:sp>
        <p:nvSpPr>
          <p:cNvPr id="20" name="Espace réservé du contenu 2">
            <a:extLst>
              <a:ext uri="{FF2B5EF4-FFF2-40B4-BE49-F238E27FC236}">
                <a16:creationId xmlns:a16="http://schemas.microsoft.com/office/drawing/2014/main" id="{A43D914F-4E1D-C41C-0A8C-9C219DF26908}"/>
              </a:ext>
            </a:extLst>
          </p:cNvPr>
          <p:cNvSpPr txBox="1">
            <a:spLocks/>
          </p:cNvSpPr>
          <p:nvPr/>
        </p:nvSpPr>
        <p:spPr>
          <a:xfrm>
            <a:off x="4884530" y="1879061"/>
            <a:ext cx="3828316" cy="719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dirty="0" err="1">
                <a:solidFill>
                  <a:schemeClr val="accent6">
                    <a:lumMod val="75000"/>
                  </a:schemeClr>
                </a:solidFill>
              </a:rPr>
              <a:t>Mi</a:t>
            </a:r>
            <a:r>
              <a:rPr lang="fr-FR" sz="2000" baseline="30000" dirty="0" err="1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fr-FR" sz="2000" dirty="0">
                <a:solidFill>
                  <a:schemeClr val="accent6">
                    <a:lumMod val="75000"/>
                  </a:schemeClr>
                </a:solidFill>
              </a:rPr>
              <a:t> Majeur = 3</a:t>
            </a:r>
            <a:r>
              <a:rPr lang="fr-FR" sz="2000" baseline="30000" dirty="0">
                <a:solidFill>
                  <a:schemeClr val="accent6">
                    <a:lumMod val="75000"/>
                  </a:schemeClr>
                </a:solidFill>
              </a:rPr>
              <a:t>b</a:t>
            </a:r>
          </a:p>
        </p:txBody>
      </p:sp>
      <p:sp>
        <p:nvSpPr>
          <p:cNvPr id="21" name="Espace réservé du contenu 2">
            <a:extLst>
              <a:ext uri="{FF2B5EF4-FFF2-40B4-BE49-F238E27FC236}">
                <a16:creationId xmlns:a16="http://schemas.microsoft.com/office/drawing/2014/main" id="{F68B0AF7-3C5E-5433-8469-19CEFE0398C7}"/>
              </a:ext>
            </a:extLst>
          </p:cNvPr>
          <p:cNvSpPr txBox="1">
            <a:spLocks/>
          </p:cNvSpPr>
          <p:nvPr/>
        </p:nvSpPr>
        <p:spPr>
          <a:xfrm>
            <a:off x="4884145" y="4130003"/>
            <a:ext cx="3827930" cy="719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b="1" dirty="0">
                <a:solidFill>
                  <a:schemeClr val="accent6">
                    <a:lumMod val="75000"/>
                  </a:schemeClr>
                </a:solidFill>
              </a:rPr>
              <a:t>OUI</a:t>
            </a:r>
            <a:r>
              <a:rPr lang="fr-FR" sz="2000" dirty="0">
                <a:solidFill>
                  <a:schemeClr val="accent6">
                    <a:lumMod val="75000"/>
                  </a:schemeClr>
                </a:solidFill>
              </a:rPr>
              <a:t> : si</a:t>
            </a:r>
            <a:r>
              <a:rPr lang="fr-FR" sz="2000" baseline="30000" dirty="0">
                <a:solidFill>
                  <a:schemeClr val="accent6">
                    <a:lumMod val="75000"/>
                  </a:schemeClr>
                </a:solidFill>
              </a:rPr>
              <a:t>b</a:t>
            </a:r>
          </a:p>
        </p:txBody>
      </p:sp>
      <p:sp>
        <p:nvSpPr>
          <p:cNvPr id="22" name="Espace réservé du contenu 2">
            <a:extLst>
              <a:ext uri="{FF2B5EF4-FFF2-40B4-BE49-F238E27FC236}">
                <a16:creationId xmlns:a16="http://schemas.microsoft.com/office/drawing/2014/main" id="{0C2041FE-F5AF-8B9F-3192-DE271DCE6665}"/>
              </a:ext>
            </a:extLst>
          </p:cNvPr>
          <p:cNvSpPr txBox="1">
            <a:spLocks/>
          </p:cNvSpPr>
          <p:nvPr/>
        </p:nvSpPr>
        <p:spPr>
          <a:xfrm>
            <a:off x="4884530" y="5021860"/>
            <a:ext cx="3827929" cy="719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dirty="0">
                <a:solidFill>
                  <a:schemeClr val="accent6">
                    <a:lumMod val="75000"/>
                  </a:schemeClr>
                </a:solidFill>
              </a:rPr>
              <a:t>5</a:t>
            </a:r>
            <a:r>
              <a:rPr lang="fr-FR" sz="2000" baseline="30000" dirty="0">
                <a:solidFill>
                  <a:schemeClr val="accent6">
                    <a:lumMod val="75000"/>
                  </a:schemeClr>
                </a:solidFill>
              </a:rPr>
              <a:t>te</a:t>
            </a:r>
            <a:r>
              <a:rPr lang="fr-FR" sz="2000" dirty="0">
                <a:solidFill>
                  <a:schemeClr val="accent6">
                    <a:lumMod val="75000"/>
                  </a:schemeClr>
                </a:solidFill>
              </a:rPr>
              <a:t> Juste                                                                   </a:t>
            </a:r>
            <a:r>
              <a:rPr lang="fr-FR" sz="2000" dirty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 </a:t>
            </a:r>
            <a:r>
              <a:rPr lang="fr-FR" sz="2000" dirty="0" err="1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Mi</a:t>
            </a:r>
            <a:r>
              <a:rPr lang="fr-FR" sz="2000" baseline="30000" dirty="0" err="1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b</a:t>
            </a:r>
            <a:r>
              <a:rPr lang="fr-FR" sz="2000" dirty="0">
                <a:solidFill>
                  <a:schemeClr val="accent6">
                    <a:lumMod val="75000"/>
                  </a:schemeClr>
                </a:solidFill>
              </a:rPr>
              <a:t> – si</a:t>
            </a:r>
            <a:r>
              <a:rPr lang="fr-FR" sz="2000" baseline="30000" dirty="0">
                <a:solidFill>
                  <a:schemeClr val="accent6">
                    <a:lumMod val="75000"/>
                  </a:schemeClr>
                </a:solidFill>
              </a:rPr>
              <a:t>b</a:t>
            </a:r>
          </a:p>
        </p:txBody>
      </p:sp>
      <p:sp>
        <p:nvSpPr>
          <p:cNvPr id="23" name="Espace réservé du contenu 2">
            <a:extLst>
              <a:ext uri="{FF2B5EF4-FFF2-40B4-BE49-F238E27FC236}">
                <a16:creationId xmlns:a16="http://schemas.microsoft.com/office/drawing/2014/main" id="{AB01542D-F0A7-595C-9BBD-34C864AAD79F}"/>
              </a:ext>
            </a:extLst>
          </p:cNvPr>
          <p:cNvSpPr txBox="1">
            <a:spLocks/>
          </p:cNvSpPr>
          <p:nvPr/>
        </p:nvSpPr>
        <p:spPr>
          <a:xfrm>
            <a:off x="4884531" y="5913717"/>
            <a:ext cx="3827928" cy="719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900" dirty="0">
                <a:solidFill>
                  <a:schemeClr val="accent6">
                    <a:lumMod val="75000"/>
                  </a:schemeClr>
                </a:solidFill>
              </a:rPr>
              <a:t>Le </a:t>
            </a:r>
            <a:r>
              <a:rPr lang="fr-FR" sz="1900" dirty="0" err="1">
                <a:solidFill>
                  <a:schemeClr val="accent6">
                    <a:lumMod val="75000"/>
                  </a:schemeClr>
                </a:solidFill>
              </a:rPr>
              <a:t>do</a:t>
            </a:r>
            <a:r>
              <a:rPr lang="fr-FR" sz="1900" baseline="30000" dirty="0" err="1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fr-FR" sz="1900" dirty="0">
                <a:solidFill>
                  <a:schemeClr val="accent6">
                    <a:lumMod val="75000"/>
                  </a:schemeClr>
                </a:solidFill>
              </a:rPr>
              <a:t> diminue l’intervalle d’un cran                        </a:t>
            </a:r>
            <a:r>
              <a:rPr lang="fr-FR" sz="1900" dirty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  </a:t>
            </a:r>
            <a:r>
              <a:rPr lang="fr-FR" sz="1900" u="sng" dirty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Tierce mineure</a:t>
            </a:r>
          </a:p>
        </p:txBody>
      </p:sp>
      <p:sp>
        <p:nvSpPr>
          <p:cNvPr id="24" name="Espace réservé du contenu 2">
            <a:extLst>
              <a:ext uri="{FF2B5EF4-FFF2-40B4-BE49-F238E27FC236}">
                <a16:creationId xmlns:a16="http://schemas.microsoft.com/office/drawing/2014/main" id="{27935992-AA98-BD6D-2984-542F208070EB}"/>
              </a:ext>
            </a:extLst>
          </p:cNvPr>
          <p:cNvSpPr txBox="1">
            <a:spLocks/>
          </p:cNvSpPr>
          <p:nvPr/>
        </p:nvSpPr>
        <p:spPr>
          <a:xfrm>
            <a:off x="837811" y="2776745"/>
            <a:ext cx="7874261" cy="1181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fr-FR" sz="2000" dirty="0">
              <a:solidFill>
                <a:srgbClr val="002060"/>
              </a:solidFill>
            </a:endParaRP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22A63A61-7C4C-2FFE-F89E-99CFEAD68A3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84310" y="2882057"/>
            <a:ext cx="7162868" cy="964946"/>
          </a:xfrm>
          <a:prstGeom prst="rect">
            <a:avLst/>
          </a:prstGeom>
        </p:spPr>
      </p:pic>
      <p:sp>
        <p:nvSpPr>
          <p:cNvPr id="26" name="Espace réservé du contenu 2">
            <a:extLst>
              <a:ext uri="{FF2B5EF4-FFF2-40B4-BE49-F238E27FC236}">
                <a16:creationId xmlns:a16="http://schemas.microsoft.com/office/drawing/2014/main" id="{B6834DC5-3311-9FA0-6455-E544AAA9FB28}"/>
              </a:ext>
            </a:extLst>
          </p:cNvPr>
          <p:cNvSpPr txBox="1">
            <a:spLocks/>
          </p:cNvSpPr>
          <p:nvPr/>
        </p:nvSpPr>
        <p:spPr>
          <a:xfrm>
            <a:off x="9887284" y="2766048"/>
            <a:ext cx="1498397" cy="7236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i="1" dirty="0">
                <a:solidFill>
                  <a:schemeClr val="accent6">
                    <a:lumMod val="75000"/>
                  </a:schemeClr>
                </a:solidFill>
              </a:rPr>
              <a:t>5</a:t>
            </a:r>
            <a:r>
              <a:rPr lang="fr-FR" sz="2000" i="1" baseline="30000" dirty="0">
                <a:solidFill>
                  <a:schemeClr val="accent6">
                    <a:lumMod val="75000"/>
                  </a:schemeClr>
                </a:solidFill>
              </a:rPr>
              <a:t>te</a:t>
            </a:r>
            <a:r>
              <a:rPr lang="fr-FR" sz="2000" i="1" dirty="0">
                <a:solidFill>
                  <a:schemeClr val="accent6">
                    <a:lumMod val="75000"/>
                  </a:schemeClr>
                </a:solidFill>
              </a:rPr>
              <a:t> diminuée</a:t>
            </a:r>
          </a:p>
        </p:txBody>
      </p:sp>
      <p:sp>
        <p:nvSpPr>
          <p:cNvPr id="27" name="Espace réservé du contenu 2">
            <a:extLst>
              <a:ext uri="{FF2B5EF4-FFF2-40B4-BE49-F238E27FC236}">
                <a16:creationId xmlns:a16="http://schemas.microsoft.com/office/drawing/2014/main" id="{FE300A52-A8D7-C159-7B54-710A006DAEAB}"/>
              </a:ext>
            </a:extLst>
          </p:cNvPr>
          <p:cNvSpPr txBox="1">
            <a:spLocks/>
          </p:cNvSpPr>
          <p:nvPr/>
        </p:nvSpPr>
        <p:spPr>
          <a:xfrm>
            <a:off x="9887282" y="1559234"/>
            <a:ext cx="1498397" cy="7236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bg1"/>
                </a:solidFill>
              </a:rPr>
              <a:t>5</a:t>
            </a:r>
            <a:r>
              <a:rPr lang="fr-FR" sz="2200" i="1" baseline="30000" dirty="0">
                <a:solidFill>
                  <a:schemeClr val="bg1"/>
                </a:solidFill>
              </a:rPr>
              <a:t>te</a:t>
            </a:r>
            <a:r>
              <a:rPr lang="fr-FR" sz="2200" i="1" dirty="0">
                <a:solidFill>
                  <a:schemeClr val="bg1"/>
                </a:solidFill>
              </a:rPr>
              <a:t> Juste</a:t>
            </a:r>
          </a:p>
        </p:txBody>
      </p:sp>
      <p:sp>
        <p:nvSpPr>
          <p:cNvPr id="28" name="Flèche courbée vers la droite 27">
            <a:extLst>
              <a:ext uri="{FF2B5EF4-FFF2-40B4-BE49-F238E27FC236}">
                <a16:creationId xmlns:a16="http://schemas.microsoft.com/office/drawing/2014/main" id="{655A18DE-7880-05AF-E519-21C79E520DA9}"/>
              </a:ext>
            </a:extLst>
          </p:cNvPr>
          <p:cNvSpPr/>
          <p:nvPr/>
        </p:nvSpPr>
        <p:spPr>
          <a:xfrm flipH="1">
            <a:off x="11594324" y="2086665"/>
            <a:ext cx="467495" cy="831241"/>
          </a:xfrm>
          <a:prstGeom prst="curved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9" name="Espace réservé du contenu 2">
            <a:extLst>
              <a:ext uri="{FF2B5EF4-FFF2-40B4-BE49-F238E27FC236}">
                <a16:creationId xmlns:a16="http://schemas.microsoft.com/office/drawing/2014/main" id="{E277D9B0-947A-96C4-F7A0-D6B14A64EE3D}"/>
              </a:ext>
            </a:extLst>
          </p:cNvPr>
          <p:cNvSpPr txBox="1">
            <a:spLocks/>
          </p:cNvSpPr>
          <p:nvPr/>
        </p:nvSpPr>
        <p:spPr>
          <a:xfrm>
            <a:off x="9126372" y="5913716"/>
            <a:ext cx="585651" cy="719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 err="1">
                <a:solidFill>
                  <a:schemeClr val="accent6">
                    <a:lumMod val="75000"/>
                  </a:schemeClr>
                </a:solidFill>
              </a:rPr>
              <a:t>mi</a:t>
            </a:r>
            <a:r>
              <a:rPr lang="fr-FR" sz="2200" i="1" baseline="30000" dirty="0" err="1">
                <a:solidFill>
                  <a:schemeClr val="accent6">
                    <a:lumMod val="75000"/>
                  </a:schemeClr>
                </a:solidFill>
              </a:rPr>
              <a:t>b</a:t>
            </a:r>
            <a:endParaRPr lang="fr-FR" sz="2200" i="1" baseline="30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0" name="Espace réservé du contenu 2">
            <a:extLst>
              <a:ext uri="{FF2B5EF4-FFF2-40B4-BE49-F238E27FC236}">
                <a16:creationId xmlns:a16="http://schemas.microsoft.com/office/drawing/2014/main" id="{8E7F28D8-6FC5-2CC2-678F-FBE69D1CB553}"/>
              </a:ext>
            </a:extLst>
          </p:cNvPr>
          <p:cNvSpPr txBox="1">
            <a:spLocks/>
          </p:cNvSpPr>
          <p:nvPr/>
        </p:nvSpPr>
        <p:spPr>
          <a:xfrm>
            <a:off x="9126371" y="1559234"/>
            <a:ext cx="585651" cy="719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accent6">
                    <a:lumMod val="75000"/>
                  </a:schemeClr>
                </a:solidFill>
              </a:rPr>
              <a:t>si</a:t>
            </a:r>
            <a:r>
              <a:rPr lang="fr-FR" sz="2200" i="1" baseline="30000" dirty="0">
                <a:solidFill>
                  <a:schemeClr val="accent6">
                    <a:lumMod val="75000"/>
                  </a:schemeClr>
                </a:solidFill>
              </a:rPr>
              <a:t>b</a:t>
            </a:r>
          </a:p>
        </p:txBody>
      </p: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A71F7A1A-D417-67FD-FCBC-F6045BBB5AFC}"/>
              </a:ext>
            </a:extLst>
          </p:cNvPr>
          <p:cNvCxnSpPr/>
          <p:nvPr/>
        </p:nvCxnSpPr>
        <p:spPr>
          <a:xfrm>
            <a:off x="9419196" y="2361749"/>
            <a:ext cx="0" cy="3407004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Espace réservé du contenu 2">
            <a:extLst>
              <a:ext uri="{FF2B5EF4-FFF2-40B4-BE49-F238E27FC236}">
                <a16:creationId xmlns:a16="http://schemas.microsoft.com/office/drawing/2014/main" id="{252D78DA-01E5-8FD4-2F9C-A4DD4AF09980}"/>
              </a:ext>
            </a:extLst>
          </p:cNvPr>
          <p:cNvSpPr txBox="1">
            <a:spLocks/>
          </p:cNvSpPr>
          <p:nvPr/>
        </p:nvSpPr>
        <p:spPr>
          <a:xfrm>
            <a:off x="9126370" y="2776745"/>
            <a:ext cx="585651" cy="719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 err="1">
                <a:solidFill>
                  <a:schemeClr val="accent6">
                    <a:lumMod val="75000"/>
                  </a:schemeClr>
                </a:solidFill>
              </a:rPr>
              <a:t>si</a:t>
            </a:r>
            <a:r>
              <a:rPr lang="fr-FR" sz="2200" i="1" baseline="30000" dirty="0" err="1">
                <a:solidFill>
                  <a:schemeClr val="accent6">
                    <a:lumMod val="75000"/>
                  </a:schemeClr>
                </a:solidFill>
              </a:rPr>
              <a:t>bb</a:t>
            </a:r>
            <a:endParaRPr lang="fr-FR" sz="2200" i="1" baseline="30000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9479FB8A-01EF-3D56-22B6-CDCA11C3B662}"/>
              </a:ext>
            </a:extLst>
          </p:cNvPr>
          <p:cNvCxnSpPr>
            <a:cxnSpLocks/>
          </p:cNvCxnSpPr>
          <p:nvPr/>
        </p:nvCxnSpPr>
        <p:spPr>
          <a:xfrm>
            <a:off x="9419195" y="3617259"/>
            <a:ext cx="0" cy="2151494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Espace réservé du contenu 2">
            <a:extLst>
              <a:ext uri="{FF2B5EF4-FFF2-40B4-BE49-F238E27FC236}">
                <a16:creationId xmlns:a16="http://schemas.microsoft.com/office/drawing/2014/main" id="{BCAB854D-967D-BAFE-2498-68E31A9923DB}"/>
              </a:ext>
            </a:extLst>
          </p:cNvPr>
          <p:cNvSpPr txBox="1">
            <a:spLocks/>
          </p:cNvSpPr>
          <p:nvPr/>
        </p:nvSpPr>
        <p:spPr>
          <a:xfrm>
            <a:off x="4884145" y="2946954"/>
            <a:ext cx="559808" cy="834018"/>
          </a:xfrm>
          <a:prstGeom prst="rect">
            <a:avLst/>
          </a:prstGeom>
          <a:solidFill>
            <a:schemeClr val="accent2">
              <a:lumMod val="75000"/>
              <a:alpha val="25000"/>
            </a:schemeClr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FR" sz="2200" baseline="300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1292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157">
        <p:fade/>
      </p:transition>
    </mc:Choice>
    <mc:Fallback xmlns="">
      <p:transition spd="med" advTm="101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2" grpId="0" animBg="1"/>
      <p:bldP spid="34" grpId="0" animBg="1"/>
      <p:bldP spid="34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e 11">
            <a:extLst>
              <a:ext uri="{FF2B5EF4-FFF2-40B4-BE49-F238E27FC236}">
                <a16:creationId xmlns:a16="http://schemas.microsoft.com/office/drawing/2014/main" id="{835DF470-E5DB-68FA-0F37-A2F56326D12D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" y="-1"/>
            <a:chExt cx="12192000" cy="6858000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693DBA0C-86AD-96DA-788F-DECEE26DE5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"/>
            </a:blip>
            <a:srcRect t="31039" b="29165"/>
            <a:stretch/>
          </p:blipFill>
          <p:spPr>
            <a:xfrm>
              <a:off x="-1" y="-1"/>
              <a:ext cx="12192000" cy="6858000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91CE04CC-892A-5262-A495-3FCCF87A2D58}"/>
                </a:ext>
              </a:extLst>
            </p:cNvPr>
            <p:cNvSpPr txBox="1"/>
            <p:nvPr/>
          </p:nvSpPr>
          <p:spPr>
            <a:xfrm>
              <a:off x="4394252" y="6611778"/>
              <a:ext cx="340349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b="1" dirty="0"/>
                <a:t>© Editions Tommy DESCAMPS – Tous droits réservés – 2026</a:t>
              </a:r>
            </a:p>
          </p:txBody>
        </p:sp>
      </p:grpSp>
      <p:sp>
        <p:nvSpPr>
          <p:cNvPr id="22" name="Espace réservé du contenu 2">
            <a:extLst>
              <a:ext uri="{FF2B5EF4-FFF2-40B4-BE49-F238E27FC236}">
                <a16:creationId xmlns:a16="http://schemas.microsoft.com/office/drawing/2014/main" id="{EA60CF73-B678-2948-9E6F-1B3A5C2FD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84891"/>
            <a:ext cx="5094000" cy="720000"/>
          </a:xfr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FR" sz="2000" dirty="0">
                <a:solidFill>
                  <a:schemeClr val="bg1"/>
                </a:solidFill>
              </a:rPr>
              <a:t>Mesure à la blanche</a:t>
            </a:r>
          </a:p>
        </p:txBody>
      </p:sp>
      <p:sp>
        <p:nvSpPr>
          <p:cNvPr id="24" name="Espace réservé du contenu 2">
            <a:extLst>
              <a:ext uri="{FF2B5EF4-FFF2-40B4-BE49-F238E27FC236}">
                <a16:creationId xmlns:a16="http://schemas.microsoft.com/office/drawing/2014/main" id="{7690FD72-8E1B-F748-8444-977C437A44AC}"/>
              </a:ext>
            </a:extLst>
          </p:cNvPr>
          <p:cNvSpPr txBox="1">
            <a:spLocks/>
          </p:cNvSpPr>
          <p:nvPr/>
        </p:nvSpPr>
        <p:spPr>
          <a:xfrm>
            <a:off x="6259284" y="1884891"/>
            <a:ext cx="5094515" cy="719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dirty="0">
                <a:solidFill>
                  <a:srgbClr val="92D050"/>
                </a:solidFill>
              </a:rPr>
              <a:t>Noire = blanche</a:t>
            </a:r>
          </a:p>
          <a:p>
            <a:pPr marL="0" indent="0" algn="ctr">
              <a:buNone/>
            </a:pPr>
            <a:r>
              <a:rPr lang="fr-FR" sz="2000" dirty="0">
                <a:solidFill>
                  <a:srgbClr val="92D050"/>
                </a:solidFill>
              </a:rPr>
              <a:t>Croche = noire</a:t>
            </a:r>
          </a:p>
        </p:txBody>
      </p:sp>
      <p:sp>
        <p:nvSpPr>
          <p:cNvPr id="30" name="Espace réservé du contenu 2">
            <a:extLst>
              <a:ext uri="{FF2B5EF4-FFF2-40B4-BE49-F238E27FC236}">
                <a16:creationId xmlns:a16="http://schemas.microsoft.com/office/drawing/2014/main" id="{0E256896-FF4F-5E4A-A2D8-79571294AF52}"/>
              </a:ext>
            </a:extLst>
          </p:cNvPr>
          <p:cNvSpPr txBox="1">
            <a:spLocks/>
          </p:cNvSpPr>
          <p:nvPr/>
        </p:nvSpPr>
        <p:spPr>
          <a:xfrm>
            <a:off x="838198" y="2787147"/>
            <a:ext cx="10515602" cy="1181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fr-FR" sz="2000" dirty="0">
              <a:solidFill>
                <a:schemeClr val="bg1"/>
              </a:solidFill>
            </a:endParaRPr>
          </a:p>
        </p:txBody>
      </p:sp>
      <p:sp>
        <p:nvSpPr>
          <p:cNvPr id="32" name="Espace réservé du contenu 2">
            <a:extLst>
              <a:ext uri="{FF2B5EF4-FFF2-40B4-BE49-F238E27FC236}">
                <a16:creationId xmlns:a16="http://schemas.microsoft.com/office/drawing/2014/main" id="{03B67769-92BE-2147-B6D8-B5B2132E130A}"/>
              </a:ext>
            </a:extLst>
          </p:cNvPr>
          <p:cNvSpPr txBox="1">
            <a:spLocks/>
          </p:cNvSpPr>
          <p:nvPr/>
        </p:nvSpPr>
        <p:spPr>
          <a:xfrm>
            <a:off x="838198" y="4150803"/>
            <a:ext cx="5094000" cy="720000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000" dirty="0">
                <a:solidFill>
                  <a:schemeClr val="bg1"/>
                </a:solidFill>
              </a:rPr>
              <a:t>Mesure à la croche</a:t>
            </a:r>
          </a:p>
        </p:txBody>
      </p:sp>
      <p:sp>
        <p:nvSpPr>
          <p:cNvPr id="33" name="Espace réservé du contenu 2">
            <a:extLst>
              <a:ext uri="{FF2B5EF4-FFF2-40B4-BE49-F238E27FC236}">
                <a16:creationId xmlns:a16="http://schemas.microsoft.com/office/drawing/2014/main" id="{D9C43A10-AE71-9C49-B8CF-DF108AE75C42}"/>
              </a:ext>
            </a:extLst>
          </p:cNvPr>
          <p:cNvSpPr txBox="1">
            <a:spLocks/>
          </p:cNvSpPr>
          <p:nvPr/>
        </p:nvSpPr>
        <p:spPr>
          <a:xfrm>
            <a:off x="6259283" y="4150803"/>
            <a:ext cx="5094515" cy="719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dirty="0">
                <a:solidFill>
                  <a:srgbClr val="92D050"/>
                </a:solidFill>
              </a:rPr>
              <a:t>Noire = croche</a:t>
            </a:r>
          </a:p>
          <a:p>
            <a:pPr marL="0" indent="0" algn="ctr">
              <a:buNone/>
            </a:pPr>
            <a:r>
              <a:rPr lang="fr-FR" sz="2000" dirty="0">
                <a:solidFill>
                  <a:srgbClr val="92D050"/>
                </a:solidFill>
              </a:rPr>
              <a:t>Croche = double-croche</a:t>
            </a:r>
          </a:p>
        </p:txBody>
      </p:sp>
      <p:sp>
        <p:nvSpPr>
          <p:cNvPr id="36" name="Espace réservé du contenu 2">
            <a:extLst>
              <a:ext uri="{FF2B5EF4-FFF2-40B4-BE49-F238E27FC236}">
                <a16:creationId xmlns:a16="http://schemas.microsoft.com/office/drawing/2014/main" id="{15896012-A876-FC41-B152-E710E6E0ECFD}"/>
              </a:ext>
            </a:extLst>
          </p:cNvPr>
          <p:cNvSpPr txBox="1">
            <a:spLocks/>
          </p:cNvSpPr>
          <p:nvPr/>
        </p:nvSpPr>
        <p:spPr>
          <a:xfrm>
            <a:off x="838197" y="5090314"/>
            <a:ext cx="10515602" cy="1181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fr-FR" sz="2000" dirty="0">
              <a:solidFill>
                <a:schemeClr val="bg1"/>
              </a:solidFill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AAF2FCC4-FC61-E444-9C15-C68AA0B83A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314088" y="319599"/>
            <a:ext cx="9563823" cy="931308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38371959-5123-9C4D-9FB1-0D4298E2D5A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082798" y="2994871"/>
            <a:ext cx="8026400" cy="781597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B10CD48F-E9CF-504A-A239-811477A4F96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082798" y="5290215"/>
            <a:ext cx="8026400" cy="781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006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>
            <a:extLst>
              <a:ext uri="{FF2B5EF4-FFF2-40B4-BE49-F238E27FC236}">
                <a16:creationId xmlns:a16="http://schemas.microsoft.com/office/drawing/2014/main" id="{A8C319CB-98B2-8199-5250-41D7636F651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" y="-1"/>
            <a:chExt cx="12192000" cy="6858000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E53D428B-1931-0CBE-827C-A1DED1D4F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"/>
            </a:blip>
            <a:srcRect t="31039" b="29165"/>
            <a:stretch/>
          </p:blipFill>
          <p:spPr>
            <a:xfrm>
              <a:off x="-1" y="-1"/>
              <a:ext cx="12192000" cy="6858000"/>
            </a:xfrm>
            <a:prstGeom prst="rect">
              <a:avLst/>
            </a:prstGeom>
          </p:spPr>
        </p:pic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5D5F098D-3484-34FA-2C6E-57CE3DAFABC9}"/>
                </a:ext>
              </a:extLst>
            </p:cNvPr>
            <p:cNvSpPr txBox="1"/>
            <p:nvPr/>
          </p:nvSpPr>
          <p:spPr>
            <a:xfrm>
              <a:off x="4394252" y="6611778"/>
              <a:ext cx="340349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b="1" dirty="0"/>
                <a:t>© Editions Tommy DESCAMPS – Tous droits réservés – 2026</a:t>
              </a:r>
            </a:p>
          </p:txBody>
        </p:sp>
      </p:grp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896E1D02-918F-1749-8AD0-23FC56E8B012}"/>
              </a:ext>
            </a:extLst>
          </p:cNvPr>
          <p:cNvSpPr txBox="1">
            <a:spLocks/>
          </p:cNvSpPr>
          <p:nvPr/>
        </p:nvSpPr>
        <p:spPr>
          <a:xfrm>
            <a:off x="838198" y="1362377"/>
            <a:ext cx="1393373" cy="291057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1400" dirty="0">
                <a:solidFill>
                  <a:schemeClr val="bg1"/>
                </a:solidFill>
              </a:rPr>
              <a:t>En si</a:t>
            </a:r>
            <a:r>
              <a:rPr lang="fr-FR" sz="1400" baseline="30000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22" name="Espace réservé du contenu 2">
            <a:extLst>
              <a:ext uri="{FF2B5EF4-FFF2-40B4-BE49-F238E27FC236}">
                <a16:creationId xmlns:a16="http://schemas.microsoft.com/office/drawing/2014/main" id="{EA60CF73-B678-2948-9E6F-1B3A5C2FD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84891"/>
            <a:ext cx="5094000" cy="720000"/>
          </a:xfr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FR" sz="2000" dirty="0">
                <a:solidFill>
                  <a:schemeClr val="bg1"/>
                </a:solidFill>
              </a:rPr>
              <a:t>Lecture dans la nouvelle clé</a:t>
            </a:r>
          </a:p>
        </p:txBody>
      </p:sp>
      <p:sp>
        <p:nvSpPr>
          <p:cNvPr id="24" name="Espace réservé du contenu 2">
            <a:extLst>
              <a:ext uri="{FF2B5EF4-FFF2-40B4-BE49-F238E27FC236}">
                <a16:creationId xmlns:a16="http://schemas.microsoft.com/office/drawing/2014/main" id="{7690FD72-8E1B-F748-8444-977C437A44AC}"/>
              </a:ext>
            </a:extLst>
          </p:cNvPr>
          <p:cNvSpPr txBox="1">
            <a:spLocks/>
          </p:cNvSpPr>
          <p:nvPr/>
        </p:nvSpPr>
        <p:spPr>
          <a:xfrm>
            <a:off x="6259284" y="1884891"/>
            <a:ext cx="5094515" cy="719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dirty="0">
                <a:solidFill>
                  <a:srgbClr val="92D050"/>
                </a:solidFill>
              </a:rPr>
              <a:t>Clé d’ut 4</a:t>
            </a:r>
            <a:r>
              <a:rPr lang="fr-FR" sz="2000" baseline="30000" dirty="0">
                <a:solidFill>
                  <a:srgbClr val="92D050"/>
                </a:solidFill>
              </a:rPr>
              <a:t>e</a:t>
            </a:r>
            <a:r>
              <a:rPr lang="fr-FR" sz="2000" dirty="0">
                <a:solidFill>
                  <a:srgbClr val="92D050"/>
                </a:solidFill>
              </a:rPr>
              <a:t> ligne</a:t>
            </a:r>
          </a:p>
        </p:txBody>
      </p:sp>
      <p:sp>
        <p:nvSpPr>
          <p:cNvPr id="30" name="Espace réservé du contenu 2">
            <a:extLst>
              <a:ext uri="{FF2B5EF4-FFF2-40B4-BE49-F238E27FC236}">
                <a16:creationId xmlns:a16="http://schemas.microsoft.com/office/drawing/2014/main" id="{0E256896-FF4F-5E4A-A2D8-79571294AF52}"/>
              </a:ext>
            </a:extLst>
          </p:cNvPr>
          <p:cNvSpPr txBox="1">
            <a:spLocks/>
          </p:cNvSpPr>
          <p:nvPr/>
        </p:nvSpPr>
        <p:spPr>
          <a:xfrm>
            <a:off x="838198" y="2787147"/>
            <a:ext cx="10515602" cy="1181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fr-FR" sz="2000" dirty="0">
              <a:solidFill>
                <a:schemeClr val="bg1"/>
              </a:solidFill>
            </a:endParaRPr>
          </a:p>
        </p:txBody>
      </p:sp>
      <p:sp>
        <p:nvSpPr>
          <p:cNvPr id="32" name="Espace réservé du contenu 2">
            <a:extLst>
              <a:ext uri="{FF2B5EF4-FFF2-40B4-BE49-F238E27FC236}">
                <a16:creationId xmlns:a16="http://schemas.microsoft.com/office/drawing/2014/main" id="{03B67769-92BE-2147-B6D8-B5B2132E130A}"/>
              </a:ext>
            </a:extLst>
          </p:cNvPr>
          <p:cNvSpPr txBox="1">
            <a:spLocks/>
          </p:cNvSpPr>
          <p:nvPr/>
        </p:nvSpPr>
        <p:spPr>
          <a:xfrm>
            <a:off x="838198" y="4150803"/>
            <a:ext cx="5094000" cy="720000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000" dirty="0">
                <a:solidFill>
                  <a:schemeClr val="bg1"/>
                </a:solidFill>
              </a:rPr>
              <a:t>Nouvelle armure</a:t>
            </a:r>
          </a:p>
        </p:txBody>
      </p:sp>
      <p:sp>
        <p:nvSpPr>
          <p:cNvPr id="33" name="Espace réservé du contenu 2">
            <a:extLst>
              <a:ext uri="{FF2B5EF4-FFF2-40B4-BE49-F238E27FC236}">
                <a16:creationId xmlns:a16="http://schemas.microsoft.com/office/drawing/2014/main" id="{D9C43A10-AE71-9C49-B8CF-DF108AE75C42}"/>
              </a:ext>
            </a:extLst>
          </p:cNvPr>
          <p:cNvSpPr txBox="1">
            <a:spLocks/>
          </p:cNvSpPr>
          <p:nvPr/>
        </p:nvSpPr>
        <p:spPr>
          <a:xfrm>
            <a:off x="6259283" y="4150803"/>
            <a:ext cx="5094515" cy="719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dirty="0">
                <a:solidFill>
                  <a:srgbClr val="92D050"/>
                </a:solidFill>
              </a:rPr>
              <a:t>-5-2 = -7</a:t>
            </a:r>
            <a:endParaRPr lang="fr-FR" sz="2000" baseline="30000" dirty="0">
              <a:solidFill>
                <a:srgbClr val="92D050"/>
              </a:solidFill>
            </a:endParaRPr>
          </a:p>
        </p:txBody>
      </p:sp>
      <p:sp>
        <p:nvSpPr>
          <p:cNvPr id="36" name="Espace réservé du contenu 2">
            <a:extLst>
              <a:ext uri="{FF2B5EF4-FFF2-40B4-BE49-F238E27FC236}">
                <a16:creationId xmlns:a16="http://schemas.microsoft.com/office/drawing/2014/main" id="{15896012-A876-FC41-B152-E710E6E0ECFD}"/>
              </a:ext>
            </a:extLst>
          </p:cNvPr>
          <p:cNvSpPr txBox="1">
            <a:spLocks/>
          </p:cNvSpPr>
          <p:nvPr/>
        </p:nvSpPr>
        <p:spPr>
          <a:xfrm>
            <a:off x="838197" y="5090314"/>
            <a:ext cx="10515602" cy="1181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fr-FR" sz="2000" dirty="0">
              <a:solidFill>
                <a:schemeClr val="bg1"/>
              </a:solidFill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21820591-B522-2D4B-B339-BFD5ECE0F3F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108199" y="3016159"/>
            <a:ext cx="8026400" cy="781597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AB796B29-7EEA-1F4E-B6B9-E5911020BF8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108199" y="5290215"/>
            <a:ext cx="8026400" cy="781597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CA31E7C5-23F6-B4FD-02E7-2866EC046F6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314088" y="315941"/>
            <a:ext cx="9563823" cy="938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87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>
            <a:extLst>
              <a:ext uri="{FF2B5EF4-FFF2-40B4-BE49-F238E27FC236}">
                <a16:creationId xmlns:a16="http://schemas.microsoft.com/office/drawing/2014/main" id="{E8C98A47-57BA-4DD5-E5DC-0463C36CAD7A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" y="-1"/>
            <a:chExt cx="12192000" cy="6858000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F2AA695B-E590-0D76-28F2-3AF0B5A870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"/>
            </a:blip>
            <a:srcRect t="31039" b="29165"/>
            <a:stretch/>
          </p:blipFill>
          <p:spPr>
            <a:xfrm>
              <a:off x="-1" y="-1"/>
              <a:ext cx="12192000" cy="6858000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97DD7FCE-7DEE-0787-2B42-E7228DBEB543}"/>
                </a:ext>
              </a:extLst>
            </p:cNvPr>
            <p:cNvSpPr txBox="1"/>
            <p:nvPr/>
          </p:nvSpPr>
          <p:spPr>
            <a:xfrm>
              <a:off x="4394252" y="6611778"/>
              <a:ext cx="340349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b="1" dirty="0"/>
                <a:t>© Editions Tommy DESCAMPS – Tous droits réservés – 2026</a:t>
              </a:r>
            </a:p>
          </p:txBody>
        </p:sp>
      </p:grp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896E1D02-918F-1749-8AD0-23FC56E8B012}"/>
              </a:ext>
            </a:extLst>
          </p:cNvPr>
          <p:cNvSpPr txBox="1">
            <a:spLocks/>
          </p:cNvSpPr>
          <p:nvPr/>
        </p:nvSpPr>
        <p:spPr>
          <a:xfrm>
            <a:off x="838198" y="1362377"/>
            <a:ext cx="1393373" cy="291057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1400" dirty="0">
                <a:solidFill>
                  <a:schemeClr val="bg1"/>
                </a:solidFill>
              </a:rPr>
              <a:t>En fa</a:t>
            </a:r>
            <a:endParaRPr lang="fr-FR" sz="1400" baseline="30000" dirty="0">
              <a:solidFill>
                <a:schemeClr val="bg1"/>
              </a:solidFill>
            </a:endParaRPr>
          </a:p>
        </p:txBody>
      </p:sp>
      <p:sp>
        <p:nvSpPr>
          <p:cNvPr id="22" name="Espace réservé du contenu 2">
            <a:extLst>
              <a:ext uri="{FF2B5EF4-FFF2-40B4-BE49-F238E27FC236}">
                <a16:creationId xmlns:a16="http://schemas.microsoft.com/office/drawing/2014/main" id="{EA60CF73-B678-2948-9E6F-1B3A5C2FD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84891"/>
            <a:ext cx="5094000" cy="720000"/>
          </a:xfr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FR" sz="2000" dirty="0">
                <a:solidFill>
                  <a:schemeClr val="bg1"/>
                </a:solidFill>
              </a:rPr>
              <a:t>Lecture dans la nouvelle clé</a:t>
            </a:r>
          </a:p>
        </p:txBody>
      </p:sp>
      <p:sp>
        <p:nvSpPr>
          <p:cNvPr id="24" name="Espace réservé du contenu 2">
            <a:extLst>
              <a:ext uri="{FF2B5EF4-FFF2-40B4-BE49-F238E27FC236}">
                <a16:creationId xmlns:a16="http://schemas.microsoft.com/office/drawing/2014/main" id="{7690FD72-8E1B-F748-8444-977C437A44AC}"/>
              </a:ext>
            </a:extLst>
          </p:cNvPr>
          <p:cNvSpPr txBox="1">
            <a:spLocks/>
          </p:cNvSpPr>
          <p:nvPr/>
        </p:nvSpPr>
        <p:spPr>
          <a:xfrm>
            <a:off x="6259284" y="1884891"/>
            <a:ext cx="5094515" cy="719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dirty="0">
                <a:solidFill>
                  <a:srgbClr val="92D050"/>
                </a:solidFill>
              </a:rPr>
              <a:t>Clé d’ut 2</a:t>
            </a:r>
            <a:r>
              <a:rPr lang="fr-FR" sz="2000" baseline="30000" dirty="0">
                <a:solidFill>
                  <a:srgbClr val="92D050"/>
                </a:solidFill>
              </a:rPr>
              <a:t>e</a:t>
            </a:r>
          </a:p>
        </p:txBody>
      </p:sp>
      <p:sp>
        <p:nvSpPr>
          <p:cNvPr id="30" name="Espace réservé du contenu 2">
            <a:extLst>
              <a:ext uri="{FF2B5EF4-FFF2-40B4-BE49-F238E27FC236}">
                <a16:creationId xmlns:a16="http://schemas.microsoft.com/office/drawing/2014/main" id="{0E256896-FF4F-5E4A-A2D8-79571294AF52}"/>
              </a:ext>
            </a:extLst>
          </p:cNvPr>
          <p:cNvSpPr txBox="1">
            <a:spLocks/>
          </p:cNvSpPr>
          <p:nvPr/>
        </p:nvSpPr>
        <p:spPr>
          <a:xfrm>
            <a:off x="838198" y="2787147"/>
            <a:ext cx="10515602" cy="1181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fr-FR" sz="2000" dirty="0">
              <a:solidFill>
                <a:schemeClr val="bg1"/>
              </a:solidFill>
            </a:endParaRPr>
          </a:p>
        </p:txBody>
      </p:sp>
      <p:sp>
        <p:nvSpPr>
          <p:cNvPr id="32" name="Espace réservé du contenu 2">
            <a:extLst>
              <a:ext uri="{FF2B5EF4-FFF2-40B4-BE49-F238E27FC236}">
                <a16:creationId xmlns:a16="http://schemas.microsoft.com/office/drawing/2014/main" id="{03B67769-92BE-2147-B6D8-B5B2132E130A}"/>
              </a:ext>
            </a:extLst>
          </p:cNvPr>
          <p:cNvSpPr txBox="1">
            <a:spLocks/>
          </p:cNvSpPr>
          <p:nvPr/>
        </p:nvSpPr>
        <p:spPr>
          <a:xfrm>
            <a:off x="838198" y="4150803"/>
            <a:ext cx="5094000" cy="720000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000" dirty="0">
                <a:solidFill>
                  <a:schemeClr val="bg1"/>
                </a:solidFill>
              </a:rPr>
              <a:t>Nouvelle armure</a:t>
            </a:r>
          </a:p>
        </p:txBody>
      </p:sp>
      <p:sp>
        <p:nvSpPr>
          <p:cNvPr id="33" name="Espace réservé du contenu 2">
            <a:extLst>
              <a:ext uri="{FF2B5EF4-FFF2-40B4-BE49-F238E27FC236}">
                <a16:creationId xmlns:a16="http://schemas.microsoft.com/office/drawing/2014/main" id="{D9C43A10-AE71-9C49-B8CF-DF108AE75C42}"/>
              </a:ext>
            </a:extLst>
          </p:cNvPr>
          <p:cNvSpPr txBox="1">
            <a:spLocks/>
          </p:cNvSpPr>
          <p:nvPr/>
        </p:nvSpPr>
        <p:spPr>
          <a:xfrm>
            <a:off x="6259283" y="4150803"/>
            <a:ext cx="5094515" cy="719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dirty="0">
                <a:solidFill>
                  <a:srgbClr val="92D050"/>
                </a:solidFill>
              </a:rPr>
              <a:t>-5-1 = -6</a:t>
            </a:r>
            <a:endParaRPr lang="fr-FR" sz="2000" baseline="30000" dirty="0">
              <a:solidFill>
                <a:srgbClr val="92D050"/>
              </a:solidFill>
            </a:endParaRPr>
          </a:p>
        </p:txBody>
      </p:sp>
      <p:sp>
        <p:nvSpPr>
          <p:cNvPr id="36" name="Espace réservé du contenu 2">
            <a:extLst>
              <a:ext uri="{FF2B5EF4-FFF2-40B4-BE49-F238E27FC236}">
                <a16:creationId xmlns:a16="http://schemas.microsoft.com/office/drawing/2014/main" id="{15896012-A876-FC41-B152-E710E6E0ECFD}"/>
              </a:ext>
            </a:extLst>
          </p:cNvPr>
          <p:cNvSpPr txBox="1">
            <a:spLocks/>
          </p:cNvSpPr>
          <p:nvPr/>
        </p:nvSpPr>
        <p:spPr>
          <a:xfrm>
            <a:off x="838197" y="5090314"/>
            <a:ext cx="10515602" cy="1181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fr-FR" sz="2000" dirty="0">
              <a:solidFill>
                <a:schemeClr val="bg1"/>
              </a:solidFill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E3BD88A-DF83-FE4F-BE87-A4DB7E4E2E5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082798" y="3006584"/>
            <a:ext cx="8026400" cy="781597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7E0DC601-1F26-F64D-920A-3BC4006DA55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082798" y="5290215"/>
            <a:ext cx="8026400" cy="781597"/>
          </a:xfrm>
          <a:prstGeom prst="rect">
            <a:avLst/>
          </a:prstGeom>
          <a:solidFill>
            <a:srgbClr val="002060"/>
          </a:solidFill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A9DEA89-9559-88C9-CA4B-9C3BDBD1C32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314088" y="315941"/>
            <a:ext cx="9563823" cy="938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492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3F7FACB9-9DB0-8C79-2DF1-F526C510290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" y="-1"/>
            <a:chExt cx="12192000" cy="685800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B8E7FE58-7458-8923-DFE1-BFDF8D331D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 amt="5000"/>
            </a:blip>
            <a:srcRect t="31039" b="29165"/>
            <a:stretch/>
          </p:blipFill>
          <p:spPr>
            <a:xfrm>
              <a:off x="-1" y="-1"/>
              <a:ext cx="12192000" cy="6858000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256AE477-7567-D8BB-4121-45BDA603DAB4}"/>
                </a:ext>
              </a:extLst>
            </p:cNvPr>
            <p:cNvSpPr txBox="1"/>
            <p:nvPr/>
          </p:nvSpPr>
          <p:spPr>
            <a:xfrm>
              <a:off x="4394252" y="6611778"/>
              <a:ext cx="340349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b="1" dirty="0"/>
                <a:t>© Editions Tommy DESCAMPS – Tous droits réservés – 2026</a:t>
              </a:r>
            </a:p>
          </p:txBody>
        </p:sp>
      </p:grpSp>
      <p:sp>
        <p:nvSpPr>
          <p:cNvPr id="40" name="Espace réservé du contenu 2">
            <a:extLst>
              <a:ext uri="{FF2B5EF4-FFF2-40B4-BE49-F238E27FC236}">
                <a16:creationId xmlns:a16="http://schemas.microsoft.com/office/drawing/2014/main" id="{C62939C5-8E29-2222-FB39-153C09C5D6B1}"/>
              </a:ext>
            </a:extLst>
          </p:cNvPr>
          <p:cNvSpPr txBox="1">
            <a:spLocks/>
          </p:cNvSpPr>
          <p:nvPr/>
        </p:nvSpPr>
        <p:spPr>
          <a:xfrm>
            <a:off x="833117" y="208338"/>
            <a:ext cx="5094000" cy="423055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De quelle époque fait-il partie ?</a:t>
            </a:r>
          </a:p>
        </p:txBody>
      </p:sp>
      <p:sp>
        <p:nvSpPr>
          <p:cNvPr id="41" name="Espace réservé du contenu 2">
            <a:extLst>
              <a:ext uri="{FF2B5EF4-FFF2-40B4-BE49-F238E27FC236}">
                <a16:creationId xmlns:a16="http://schemas.microsoft.com/office/drawing/2014/main" id="{6DCD5192-8403-432D-A7F0-56B28DBCF760}"/>
              </a:ext>
            </a:extLst>
          </p:cNvPr>
          <p:cNvSpPr txBox="1">
            <a:spLocks/>
          </p:cNvSpPr>
          <p:nvPr/>
        </p:nvSpPr>
        <p:spPr>
          <a:xfrm>
            <a:off x="6264885" y="208338"/>
            <a:ext cx="5094515" cy="4230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0070C0"/>
                </a:solidFill>
              </a:rPr>
              <a:t>Romantique</a:t>
            </a:r>
          </a:p>
        </p:txBody>
      </p:sp>
      <p:sp>
        <p:nvSpPr>
          <p:cNvPr id="42" name="Espace réservé du contenu 2">
            <a:extLst>
              <a:ext uri="{FF2B5EF4-FFF2-40B4-BE49-F238E27FC236}">
                <a16:creationId xmlns:a16="http://schemas.microsoft.com/office/drawing/2014/main" id="{FADA48E3-73CE-B629-9ECC-8187A7B4B7F8}"/>
              </a:ext>
            </a:extLst>
          </p:cNvPr>
          <p:cNvSpPr txBox="1">
            <a:spLocks/>
          </p:cNvSpPr>
          <p:nvPr/>
        </p:nvSpPr>
        <p:spPr>
          <a:xfrm>
            <a:off x="833117" y="828213"/>
            <a:ext cx="5094000" cy="423055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Quel est son prénom ?</a:t>
            </a:r>
          </a:p>
        </p:txBody>
      </p:sp>
      <p:sp>
        <p:nvSpPr>
          <p:cNvPr id="43" name="Espace réservé du contenu 2">
            <a:extLst>
              <a:ext uri="{FF2B5EF4-FFF2-40B4-BE49-F238E27FC236}">
                <a16:creationId xmlns:a16="http://schemas.microsoft.com/office/drawing/2014/main" id="{439467DB-1FAA-E1CA-71D3-F87D7C4C72F1}"/>
              </a:ext>
            </a:extLst>
          </p:cNvPr>
          <p:cNvSpPr txBox="1">
            <a:spLocks/>
          </p:cNvSpPr>
          <p:nvPr/>
        </p:nvSpPr>
        <p:spPr>
          <a:xfrm>
            <a:off x="6264885" y="828212"/>
            <a:ext cx="5094515" cy="4230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0070C0"/>
                </a:solidFill>
              </a:rPr>
              <a:t>Gabriel</a:t>
            </a:r>
            <a:endParaRPr lang="fr-FR" sz="2200" u="sng" dirty="0">
              <a:solidFill>
                <a:srgbClr val="0070C0"/>
              </a:solidFill>
            </a:endParaRPr>
          </a:p>
        </p:txBody>
      </p: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5FCAED31-B467-8F2B-9EC6-A13A1C947BBC}"/>
              </a:ext>
            </a:extLst>
          </p:cNvPr>
          <p:cNvSpPr txBox="1">
            <a:spLocks/>
          </p:cNvSpPr>
          <p:nvPr/>
        </p:nvSpPr>
        <p:spPr>
          <a:xfrm>
            <a:off x="833117" y="1448088"/>
            <a:ext cx="5094000" cy="423055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Quelle est sa date de naissance et de mort ?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A9950A87-18C6-784F-CAD9-FCBBA292CE93}"/>
              </a:ext>
            </a:extLst>
          </p:cNvPr>
          <p:cNvSpPr txBox="1">
            <a:spLocks/>
          </p:cNvSpPr>
          <p:nvPr/>
        </p:nvSpPr>
        <p:spPr>
          <a:xfrm>
            <a:off x="6264885" y="1448086"/>
            <a:ext cx="5094515" cy="4230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0070C0"/>
                </a:solidFill>
              </a:rPr>
              <a:t>1845-1924</a:t>
            </a:r>
            <a:endParaRPr lang="fr-FR" sz="2200" u="sng" dirty="0">
              <a:solidFill>
                <a:srgbClr val="0070C0"/>
              </a:solidFill>
            </a:endParaRP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D838F89F-C928-FCBC-137B-B6D3B214AEAA}"/>
              </a:ext>
            </a:extLst>
          </p:cNvPr>
          <p:cNvSpPr txBox="1">
            <a:spLocks/>
          </p:cNvSpPr>
          <p:nvPr/>
        </p:nvSpPr>
        <p:spPr>
          <a:xfrm>
            <a:off x="833117" y="2067963"/>
            <a:ext cx="5094000" cy="423055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De quelle nationalité est-il ?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BD491CC8-1844-83D2-2BF5-BEAEF2AD0B72}"/>
              </a:ext>
            </a:extLst>
          </p:cNvPr>
          <p:cNvSpPr txBox="1">
            <a:spLocks/>
          </p:cNvSpPr>
          <p:nvPr/>
        </p:nvSpPr>
        <p:spPr>
          <a:xfrm>
            <a:off x="6264885" y="2067960"/>
            <a:ext cx="5094515" cy="4230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0070C0"/>
                </a:solidFill>
              </a:rPr>
              <a:t>Française</a:t>
            </a:r>
            <a:endParaRPr lang="fr-FR" sz="2200" u="sng" dirty="0">
              <a:solidFill>
                <a:srgbClr val="0070C0"/>
              </a:solidFill>
            </a:endParaRP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8CBD7CE9-F268-E4B3-ADA4-5529407A3FAE}"/>
              </a:ext>
            </a:extLst>
          </p:cNvPr>
          <p:cNvSpPr txBox="1">
            <a:spLocks/>
          </p:cNvSpPr>
          <p:nvPr/>
        </p:nvSpPr>
        <p:spPr>
          <a:xfrm>
            <a:off x="833117" y="2687838"/>
            <a:ext cx="5094000" cy="423055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De quels instruments pratiquaient-il ?</a:t>
            </a: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8549C155-DCB2-3EFB-2A31-18D326D17CE6}"/>
              </a:ext>
            </a:extLst>
          </p:cNvPr>
          <p:cNvSpPr txBox="1">
            <a:spLocks/>
          </p:cNvSpPr>
          <p:nvPr/>
        </p:nvSpPr>
        <p:spPr>
          <a:xfrm>
            <a:off x="6264885" y="2687834"/>
            <a:ext cx="5094515" cy="4230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0070C0"/>
                </a:solidFill>
              </a:rPr>
              <a:t>Piano et orgue</a:t>
            </a:r>
            <a:endParaRPr lang="fr-FR" sz="2200" u="sng" dirty="0">
              <a:solidFill>
                <a:srgbClr val="0070C0"/>
              </a:solidFill>
            </a:endParaRPr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6ACE91AF-C6CA-0B01-FD7C-46DBA65921A9}"/>
              </a:ext>
            </a:extLst>
          </p:cNvPr>
          <p:cNvSpPr txBox="1">
            <a:spLocks/>
          </p:cNvSpPr>
          <p:nvPr/>
        </p:nvSpPr>
        <p:spPr>
          <a:xfrm>
            <a:off x="833117" y="3307713"/>
            <a:ext cx="5094000" cy="849208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De quel établissement était-il d’abord professeur de composition, puis directeur ?</a:t>
            </a:r>
          </a:p>
        </p:txBody>
      </p:sp>
      <p:sp>
        <p:nvSpPr>
          <p:cNvPr id="19" name="Espace réservé du contenu 2">
            <a:extLst>
              <a:ext uri="{FF2B5EF4-FFF2-40B4-BE49-F238E27FC236}">
                <a16:creationId xmlns:a16="http://schemas.microsoft.com/office/drawing/2014/main" id="{F1633DBE-41FD-9D42-CA90-7D4951DBEB46}"/>
              </a:ext>
            </a:extLst>
          </p:cNvPr>
          <p:cNvSpPr txBox="1">
            <a:spLocks/>
          </p:cNvSpPr>
          <p:nvPr/>
        </p:nvSpPr>
        <p:spPr>
          <a:xfrm>
            <a:off x="6264885" y="3307708"/>
            <a:ext cx="5094515" cy="84920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200" dirty="0">
                <a:solidFill>
                  <a:srgbClr val="0070C0"/>
                </a:solidFill>
              </a:rPr>
              <a:t>CNSM</a:t>
            </a:r>
            <a:endParaRPr lang="fr-FR" sz="2200" dirty="0">
              <a:solidFill>
                <a:srgbClr val="0070C0"/>
              </a:solidFill>
            </a:endParaRP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83ADF64E-4D38-44E7-72E4-16D22FAB3219}"/>
              </a:ext>
            </a:extLst>
          </p:cNvPr>
          <p:cNvSpPr txBox="1">
            <a:spLocks/>
          </p:cNvSpPr>
          <p:nvPr/>
        </p:nvSpPr>
        <p:spPr>
          <a:xfrm>
            <a:off x="833117" y="4353741"/>
            <a:ext cx="5094000" cy="2258032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Quelles sont ces influences ?</a:t>
            </a:r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0BF9A37D-E073-C7AD-224C-464215E5D115}"/>
              </a:ext>
            </a:extLst>
          </p:cNvPr>
          <p:cNvSpPr txBox="1">
            <a:spLocks/>
          </p:cNvSpPr>
          <p:nvPr/>
        </p:nvSpPr>
        <p:spPr>
          <a:xfrm>
            <a:off x="6264885" y="4353738"/>
            <a:ext cx="5094515" cy="225803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3688" lvl="1" indent="-285750"/>
            <a:r>
              <a:rPr lang="fr-FR" sz="1800" dirty="0">
                <a:solidFill>
                  <a:srgbClr val="0070C0"/>
                </a:solidFill>
              </a:rPr>
              <a:t>1</a:t>
            </a:r>
            <a:r>
              <a:rPr lang="fr-FR" sz="1800" baseline="30000" dirty="0">
                <a:solidFill>
                  <a:srgbClr val="0070C0"/>
                </a:solidFill>
              </a:rPr>
              <a:t>e</a:t>
            </a:r>
            <a:r>
              <a:rPr lang="fr-FR" sz="1800" dirty="0">
                <a:solidFill>
                  <a:srgbClr val="0070C0"/>
                </a:solidFill>
              </a:rPr>
              <a:t> période : Influence des musiques allemande et italienne avec un certain classicisme</a:t>
            </a:r>
          </a:p>
          <a:p>
            <a:pPr marL="293688" lvl="1" indent="-285750"/>
            <a:r>
              <a:rPr lang="fr-FR" sz="1800" dirty="0">
                <a:solidFill>
                  <a:srgbClr val="0070C0"/>
                </a:solidFill>
              </a:rPr>
              <a:t>2</a:t>
            </a:r>
            <a:r>
              <a:rPr lang="fr-FR" sz="1800" baseline="30000" dirty="0">
                <a:solidFill>
                  <a:srgbClr val="0070C0"/>
                </a:solidFill>
              </a:rPr>
              <a:t>e</a:t>
            </a:r>
            <a:r>
              <a:rPr lang="fr-FR" sz="1800" dirty="0">
                <a:solidFill>
                  <a:srgbClr val="0070C0"/>
                </a:solidFill>
              </a:rPr>
              <a:t> période : Grande finesse harmonique, sens de la sensualité et de nombreuses audaces harmoniques</a:t>
            </a:r>
          </a:p>
          <a:p>
            <a:pPr marL="293688" lvl="1" indent="-285750"/>
            <a:r>
              <a:rPr lang="fr-FR" sz="1800" dirty="0">
                <a:solidFill>
                  <a:srgbClr val="0070C0"/>
                </a:solidFill>
              </a:rPr>
              <a:t>3</a:t>
            </a:r>
            <a:r>
              <a:rPr lang="fr-FR" sz="1800" baseline="30000" dirty="0">
                <a:solidFill>
                  <a:srgbClr val="0070C0"/>
                </a:solidFill>
              </a:rPr>
              <a:t>e</a:t>
            </a:r>
            <a:r>
              <a:rPr lang="fr-FR" sz="1800" dirty="0">
                <a:solidFill>
                  <a:srgbClr val="0070C0"/>
                </a:solidFill>
              </a:rPr>
              <a:t> période : Plus de statisme, voir immatériel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9717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157">
        <p:fade/>
      </p:transition>
    </mc:Choice>
    <mc:Fallback xmlns="">
      <p:transition spd="med" advTm="101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3" grpId="0" animBg="1"/>
      <p:bldP spid="6" grpId="0" animBg="1"/>
      <p:bldP spid="8" grpId="0" animBg="1"/>
      <p:bldP spid="10" grpId="0" animBg="1"/>
      <p:bldP spid="19" grpId="0" animBg="1"/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DED0FE-2C89-18EE-D389-DFB1A6F150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D619B32E-BB65-A7B5-7442-F90EB2F1C99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" y="-1"/>
            <a:chExt cx="12192000" cy="685800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F42B8CF2-50D3-7434-93DF-6848936D30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 amt="5000"/>
            </a:blip>
            <a:srcRect t="31039" b="29165"/>
            <a:stretch/>
          </p:blipFill>
          <p:spPr>
            <a:xfrm>
              <a:off x="-1" y="-1"/>
              <a:ext cx="12192000" cy="6858000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1E134E7D-4A3C-88CB-849A-E273B943F133}"/>
                </a:ext>
              </a:extLst>
            </p:cNvPr>
            <p:cNvSpPr txBox="1"/>
            <p:nvPr/>
          </p:nvSpPr>
          <p:spPr>
            <a:xfrm>
              <a:off x="4394252" y="6611778"/>
              <a:ext cx="340349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b="1" dirty="0"/>
                <a:t>© Editions Tommy DESCAMPS – Tous droits réservés </a:t>
              </a:r>
              <a:r>
                <a:rPr lang="fr-FR" sz="1000" b="1"/>
                <a:t>– 2026</a:t>
              </a:r>
              <a:endParaRPr lang="fr-FR" sz="1000" b="1" dirty="0"/>
            </a:p>
          </p:txBody>
        </p:sp>
      </p:grpSp>
      <p:sp>
        <p:nvSpPr>
          <p:cNvPr id="40" name="Espace réservé du contenu 2">
            <a:extLst>
              <a:ext uri="{FF2B5EF4-FFF2-40B4-BE49-F238E27FC236}">
                <a16:creationId xmlns:a16="http://schemas.microsoft.com/office/drawing/2014/main" id="{4FBABFCA-4C15-BACD-DB85-75D08C46729C}"/>
              </a:ext>
            </a:extLst>
          </p:cNvPr>
          <p:cNvSpPr txBox="1">
            <a:spLocks/>
          </p:cNvSpPr>
          <p:nvPr/>
        </p:nvSpPr>
        <p:spPr>
          <a:xfrm>
            <a:off x="833117" y="208337"/>
            <a:ext cx="5094000" cy="1662801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Quels sont ses œuvres les plus célèbres ?</a:t>
            </a:r>
          </a:p>
        </p:txBody>
      </p:sp>
      <p:sp>
        <p:nvSpPr>
          <p:cNvPr id="41" name="Espace réservé du contenu 2">
            <a:extLst>
              <a:ext uri="{FF2B5EF4-FFF2-40B4-BE49-F238E27FC236}">
                <a16:creationId xmlns:a16="http://schemas.microsoft.com/office/drawing/2014/main" id="{C7988526-1A1B-91EF-6D00-55AD4E30C726}"/>
              </a:ext>
            </a:extLst>
          </p:cNvPr>
          <p:cNvSpPr txBox="1">
            <a:spLocks/>
          </p:cNvSpPr>
          <p:nvPr/>
        </p:nvSpPr>
        <p:spPr>
          <a:xfrm>
            <a:off x="6264885" y="208338"/>
            <a:ext cx="5094515" cy="16627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200" dirty="0">
                <a:solidFill>
                  <a:srgbClr val="0070C0"/>
                </a:solidFill>
              </a:rPr>
              <a:t>Après un rêve</a:t>
            </a:r>
          </a:p>
          <a:p>
            <a:r>
              <a:rPr lang="fr-FR" sz="2200" dirty="0">
                <a:solidFill>
                  <a:srgbClr val="0070C0"/>
                </a:solidFill>
              </a:rPr>
              <a:t>Pavane</a:t>
            </a:r>
          </a:p>
          <a:p>
            <a:r>
              <a:rPr lang="fr-FR" sz="2200" dirty="0">
                <a:solidFill>
                  <a:srgbClr val="0070C0"/>
                </a:solidFill>
              </a:rPr>
              <a:t>Requiem</a:t>
            </a:r>
          </a:p>
          <a:p>
            <a:r>
              <a:rPr lang="fr-FR" sz="2200" dirty="0" err="1">
                <a:solidFill>
                  <a:srgbClr val="0070C0"/>
                </a:solidFill>
              </a:rPr>
              <a:t>Pélléas</a:t>
            </a:r>
            <a:r>
              <a:rPr lang="fr-FR" sz="2200" dirty="0">
                <a:solidFill>
                  <a:srgbClr val="0070C0"/>
                </a:solidFill>
              </a:rPr>
              <a:t> et Mélisande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4293C58B-E11F-0528-8845-504C292FC4F8}"/>
              </a:ext>
            </a:extLst>
          </p:cNvPr>
          <p:cNvSpPr txBox="1">
            <a:spLocks/>
          </p:cNvSpPr>
          <p:nvPr/>
        </p:nvSpPr>
        <p:spPr>
          <a:xfrm>
            <a:off x="833117" y="2067963"/>
            <a:ext cx="5094000" cy="423055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À quel âge a-t-il composé le cantique ?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1ECB0410-0A26-491D-7573-FBAFC13CC231}"/>
              </a:ext>
            </a:extLst>
          </p:cNvPr>
          <p:cNvSpPr txBox="1">
            <a:spLocks/>
          </p:cNvSpPr>
          <p:nvPr/>
        </p:nvSpPr>
        <p:spPr>
          <a:xfrm>
            <a:off x="6264885" y="2067960"/>
            <a:ext cx="5094515" cy="4230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0070C0"/>
                </a:solidFill>
              </a:rPr>
              <a:t>19 ans</a:t>
            </a:r>
            <a:endParaRPr lang="fr-FR" sz="2200" u="sng" dirty="0">
              <a:solidFill>
                <a:srgbClr val="0070C0"/>
              </a:solidFill>
            </a:endParaRP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1F962641-CDD2-C6B2-7A8A-EB1B14C88855}"/>
              </a:ext>
            </a:extLst>
          </p:cNvPr>
          <p:cNvSpPr txBox="1">
            <a:spLocks/>
          </p:cNvSpPr>
          <p:nvPr/>
        </p:nvSpPr>
        <p:spPr>
          <a:xfrm>
            <a:off x="833117" y="2687838"/>
            <a:ext cx="5094000" cy="2797833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D’où viennent les paroles ?</a:t>
            </a:r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1328BB7D-A639-46A2-1123-C6952A24A123}"/>
              </a:ext>
            </a:extLst>
          </p:cNvPr>
          <p:cNvSpPr txBox="1">
            <a:spLocks/>
          </p:cNvSpPr>
          <p:nvPr/>
        </p:nvSpPr>
        <p:spPr>
          <a:xfrm>
            <a:off x="6264885" y="2687838"/>
            <a:ext cx="5094515" cy="279783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0070C0"/>
                </a:solidFill>
              </a:rPr>
              <a:t>Les paroles sont tirées d’un texte de Jean Racine (1639-1699). C’est une paraphrase de l'hymne </a:t>
            </a:r>
            <a:r>
              <a:rPr lang="fr-FR" sz="2200" dirty="0" err="1">
                <a:solidFill>
                  <a:srgbClr val="0070C0"/>
                </a:solidFill>
              </a:rPr>
              <a:t>Consors</a:t>
            </a:r>
            <a:r>
              <a:rPr lang="fr-FR" sz="2200" dirty="0">
                <a:solidFill>
                  <a:srgbClr val="0070C0"/>
                </a:solidFill>
              </a:rPr>
              <a:t> </a:t>
            </a:r>
            <a:r>
              <a:rPr lang="fr-FR" sz="2200" dirty="0" err="1">
                <a:solidFill>
                  <a:srgbClr val="0070C0"/>
                </a:solidFill>
              </a:rPr>
              <a:t>paterni</a:t>
            </a:r>
            <a:r>
              <a:rPr lang="fr-FR" sz="2200" dirty="0">
                <a:solidFill>
                  <a:srgbClr val="0070C0"/>
                </a:solidFill>
              </a:rPr>
              <a:t> </a:t>
            </a:r>
            <a:r>
              <a:rPr lang="fr-FR" sz="2200" dirty="0" err="1">
                <a:solidFill>
                  <a:srgbClr val="0070C0"/>
                </a:solidFill>
              </a:rPr>
              <a:t>luminis</a:t>
            </a:r>
            <a:r>
              <a:rPr lang="fr-FR" sz="2200" dirty="0">
                <a:solidFill>
                  <a:srgbClr val="0070C0"/>
                </a:solidFill>
              </a:rPr>
              <a:t> datant du Moyen Âge. </a:t>
            </a:r>
          </a:p>
          <a:p>
            <a:pPr marL="0" indent="0" algn="ctr">
              <a:buNone/>
            </a:pPr>
            <a:r>
              <a:rPr lang="fr-FR" sz="2200" dirty="0">
                <a:solidFill>
                  <a:srgbClr val="0070C0"/>
                </a:solidFill>
              </a:rPr>
              <a:t>Attribuée à Saint Ambroise, elle était chantée au début des matines (ou vigiles) de la férie tierce (c'est-à-dire du mardi).</a:t>
            </a:r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3DDEDB2A-3A9C-B8E9-5E37-BFEED02FF080}"/>
              </a:ext>
            </a:extLst>
          </p:cNvPr>
          <p:cNvSpPr txBox="1">
            <a:spLocks/>
          </p:cNvSpPr>
          <p:nvPr/>
        </p:nvSpPr>
        <p:spPr>
          <a:xfrm>
            <a:off x="833116" y="5682491"/>
            <a:ext cx="5094000" cy="846115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Pour quel instrument est écrit l’accompagnement ?</a:t>
            </a:r>
          </a:p>
        </p:txBody>
      </p:sp>
      <p:sp>
        <p:nvSpPr>
          <p:cNvPr id="20" name="Espace réservé du contenu 2">
            <a:extLst>
              <a:ext uri="{FF2B5EF4-FFF2-40B4-BE49-F238E27FC236}">
                <a16:creationId xmlns:a16="http://schemas.microsoft.com/office/drawing/2014/main" id="{6242DAE2-DEFC-213C-1E2D-6440252037A1}"/>
              </a:ext>
            </a:extLst>
          </p:cNvPr>
          <p:cNvSpPr txBox="1">
            <a:spLocks/>
          </p:cNvSpPr>
          <p:nvPr/>
        </p:nvSpPr>
        <p:spPr>
          <a:xfrm>
            <a:off x="6264884" y="5682492"/>
            <a:ext cx="5094515" cy="84611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0070C0"/>
                </a:solidFill>
              </a:rPr>
              <a:t>Piano ou orgue</a:t>
            </a:r>
            <a:endParaRPr lang="fr-FR" sz="2200" u="sng" dirty="0">
              <a:solidFill>
                <a:srgbClr val="0070C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486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157">
        <p:fade/>
      </p:transition>
    </mc:Choice>
    <mc:Fallback xmlns="">
      <p:transition spd="med" advTm="101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8" grpId="0" animBg="1"/>
      <p:bldP spid="14" grpId="0" animBg="1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E9E496-058B-8541-B281-7B8B3622C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 </a:t>
            </a:r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F369CD5E-F64A-1B40-92DA-B49DD5AE6E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84891"/>
            <a:ext cx="10515600" cy="1445450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fr-FR" sz="2000" dirty="0">
                <a:solidFill>
                  <a:srgbClr val="002060"/>
                </a:solidFill>
              </a:rPr>
              <a:t>Mineure </a:t>
            </a:r>
          </a:p>
          <a:p>
            <a:pPr marL="0" indent="0">
              <a:buNone/>
            </a:pPr>
            <a:r>
              <a:rPr lang="fr-FR" sz="2000" dirty="0">
                <a:solidFill>
                  <a:srgbClr val="002060"/>
                </a:solidFill>
              </a:rPr>
              <a:t>harmonique</a:t>
            </a:r>
            <a:endParaRPr lang="fr-FR" sz="2000" baseline="30000" dirty="0">
              <a:solidFill>
                <a:srgbClr val="002060"/>
              </a:solidFill>
            </a:endParaRPr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19D3DC21-E22E-194A-AB1E-5A8EF17C16AC}"/>
              </a:ext>
            </a:extLst>
          </p:cNvPr>
          <p:cNvSpPr txBox="1">
            <a:spLocks/>
          </p:cNvSpPr>
          <p:nvPr/>
        </p:nvSpPr>
        <p:spPr>
          <a:xfrm>
            <a:off x="838200" y="3524544"/>
            <a:ext cx="10515600" cy="14454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000" dirty="0">
                <a:solidFill>
                  <a:srgbClr val="002060"/>
                </a:solidFill>
              </a:rPr>
              <a:t>Mineure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2000" dirty="0">
                <a:solidFill>
                  <a:srgbClr val="002060"/>
                </a:solidFill>
              </a:rPr>
              <a:t>mélodique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2000" dirty="0">
                <a:solidFill>
                  <a:srgbClr val="002060"/>
                </a:solidFill>
              </a:rPr>
              <a:t>ascendante</a:t>
            </a:r>
          </a:p>
        </p:txBody>
      </p:sp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2443C49D-92C3-7F45-9D96-A32B81D8E4C7}"/>
              </a:ext>
            </a:extLst>
          </p:cNvPr>
          <p:cNvSpPr txBox="1">
            <a:spLocks/>
          </p:cNvSpPr>
          <p:nvPr/>
        </p:nvSpPr>
        <p:spPr>
          <a:xfrm>
            <a:off x="838200" y="5164197"/>
            <a:ext cx="10515600" cy="14454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000" dirty="0">
                <a:solidFill>
                  <a:srgbClr val="002060"/>
                </a:solidFill>
              </a:rPr>
              <a:t>Mineure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2000" dirty="0">
                <a:solidFill>
                  <a:srgbClr val="002060"/>
                </a:solidFill>
              </a:rPr>
              <a:t>mélodique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2000" dirty="0">
                <a:solidFill>
                  <a:srgbClr val="002060"/>
                </a:solidFill>
              </a:rPr>
              <a:t>descendante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20C1D18-BBF8-FC4D-81AC-502F38D5FC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8970" y="1991666"/>
            <a:ext cx="7975600" cy="12319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144003D-69E3-A54E-8331-5087E1ED58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8970" y="3631319"/>
            <a:ext cx="7975600" cy="12319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AEFDAF9C-5ED3-A24F-ABE7-B02D2C3A79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8970" y="5270972"/>
            <a:ext cx="7975600" cy="12319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D4B04D37-FC44-A546-A3D3-402AFF3158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8200" y="411956"/>
            <a:ext cx="7975600" cy="12319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130C3A1F-5FB9-C022-052A-AA042F6CFD80}"/>
              </a:ext>
            </a:extLst>
          </p:cNvPr>
          <p:cNvSpPr txBox="1"/>
          <p:nvPr/>
        </p:nvSpPr>
        <p:spPr>
          <a:xfrm>
            <a:off x="4394253" y="6611779"/>
            <a:ext cx="34034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00" b="1" dirty="0"/>
              <a:t>© Editions Tommy DESCAMPS – Tous droits réservés – 2026</a:t>
            </a:r>
          </a:p>
        </p:txBody>
      </p:sp>
    </p:spTree>
    <p:extLst>
      <p:ext uri="{BB962C8B-B14F-4D97-AF65-F5344CB8AC3E}">
        <p14:creationId xmlns:p14="http://schemas.microsoft.com/office/powerpoint/2010/main" val="1129458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3F7FACB9-9DB0-8C79-2DF1-F526C510290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" y="-1"/>
            <a:chExt cx="12192000" cy="685800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B8E7FE58-7458-8923-DFE1-BFDF8D331D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 amt="5000"/>
            </a:blip>
            <a:srcRect t="31039" b="29165"/>
            <a:stretch/>
          </p:blipFill>
          <p:spPr>
            <a:xfrm>
              <a:off x="-1" y="-1"/>
              <a:ext cx="12192000" cy="6858000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256AE477-7567-D8BB-4121-45BDA603DAB4}"/>
                </a:ext>
              </a:extLst>
            </p:cNvPr>
            <p:cNvSpPr txBox="1"/>
            <p:nvPr/>
          </p:nvSpPr>
          <p:spPr>
            <a:xfrm>
              <a:off x="4394252" y="6611778"/>
              <a:ext cx="340349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b="1" dirty="0"/>
                <a:t>© Editions Tommy DESCAMPS – Tous droits réservés – 2026</a:t>
              </a:r>
            </a:p>
          </p:txBody>
        </p:sp>
      </p:grp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E6058889-0C33-D317-D142-12EC76029A2D}"/>
              </a:ext>
            </a:extLst>
          </p:cNvPr>
          <p:cNvSpPr txBox="1">
            <a:spLocks/>
          </p:cNvSpPr>
          <p:nvPr/>
        </p:nvSpPr>
        <p:spPr>
          <a:xfrm>
            <a:off x="833117" y="1002573"/>
            <a:ext cx="5094000" cy="1277678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200" dirty="0">
                <a:solidFill>
                  <a:schemeClr val="bg1"/>
                </a:solidFill>
              </a:rPr>
              <a:t>Quelle </a:t>
            </a:r>
            <a:r>
              <a:rPr lang="en-US" sz="2200" dirty="0" err="1">
                <a:solidFill>
                  <a:schemeClr val="bg1"/>
                </a:solidFill>
              </a:rPr>
              <a:t>est</a:t>
            </a:r>
            <a:r>
              <a:rPr lang="en-US" sz="2200" dirty="0">
                <a:solidFill>
                  <a:schemeClr val="bg1"/>
                </a:solidFill>
              </a:rPr>
              <a:t> la </a:t>
            </a:r>
            <a:r>
              <a:rPr lang="en-US" sz="2200" dirty="0" err="1">
                <a:solidFill>
                  <a:schemeClr val="bg1"/>
                </a:solidFill>
              </a:rPr>
              <a:t>tonalité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homonyme</a:t>
            </a:r>
            <a:r>
              <a:rPr lang="en-US" sz="2200" dirty="0">
                <a:solidFill>
                  <a:schemeClr val="bg1"/>
                </a:solidFill>
              </a:rPr>
              <a:t> du morceau ?</a:t>
            </a:r>
            <a:endParaRPr lang="fr-FR" sz="2200" dirty="0">
              <a:solidFill>
                <a:schemeClr val="bg1"/>
              </a:solidFill>
            </a:endParaRP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17318EC1-4EE6-CE65-3195-1FA520E953FF}"/>
              </a:ext>
            </a:extLst>
          </p:cNvPr>
          <p:cNvSpPr txBox="1">
            <a:spLocks/>
          </p:cNvSpPr>
          <p:nvPr/>
        </p:nvSpPr>
        <p:spPr>
          <a:xfrm>
            <a:off x="6264368" y="3429000"/>
            <a:ext cx="5094515" cy="17845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C00000"/>
                </a:solidFill>
              </a:rPr>
              <a:t>Tonalité passant du Majeur au mineur (ou inversement) gardant le même premier degré. </a:t>
            </a:r>
          </a:p>
          <a:p>
            <a:pPr marL="0" indent="0" algn="ctr">
              <a:buNone/>
            </a:pPr>
            <a:r>
              <a:rPr lang="fr-FR" sz="2200" dirty="0">
                <a:solidFill>
                  <a:srgbClr val="C00000"/>
                </a:solidFill>
              </a:rPr>
              <a:t>Par conséquent : changement d’armure</a:t>
            </a:r>
            <a:endParaRPr lang="fr-FR" sz="2200" u="sng" dirty="0">
              <a:solidFill>
                <a:srgbClr val="C00000"/>
              </a:solidFill>
            </a:endParaRP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D3B81EA1-5268-4CBA-FB4E-9560EE0C378D}"/>
              </a:ext>
            </a:extLst>
          </p:cNvPr>
          <p:cNvSpPr txBox="1">
            <a:spLocks/>
          </p:cNvSpPr>
          <p:nvPr/>
        </p:nvSpPr>
        <p:spPr>
          <a:xfrm>
            <a:off x="6264368" y="1002574"/>
            <a:ext cx="5094515" cy="12776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 err="1">
                <a:solidFill>
                  <a:srgbClr val="0070C0"/>
                </a:solidFill>
              </a:rPr>
              <a:t>Ré</a:t>
            </a:r>
            <a:r>
              <a:rPr lang="fr-FR" sz="2200" baseline="30000" dirty="0" err="1">
                <a:solidFill>
                  <a:srgbClr val="0070C0"/>
                </a:solidFill>
              </a:rPr>
              <a:t>b</a:t>
            </a:r>
            <a:r>
              <a:rPr lang="fr-FR" sz="2200" dirty="0">
                <a:solidFill>
                  <a:srgbClr val="0070C0"/>
                </a:solidFill>
              </a:rPr>
              <a:t> mineur</a:t>
            </a:r>
          </a:p>
          <a:p>
            <a:pPr marL="0" indent="0" algn="ctr">
              <a:buNone/>
            </a:pPr>
            <a:r>
              <a:rPr lang="fr-FR" sz="2200" dirty="0">
                <a:solidFill>
                  <a:srgbClr val="0070C0"/>
                </a:solidFill>
                <a:sym typeface="Wingdings" pitchFamily="2" charset="2"/>
              </a:rPr>
              <a:t> n’existe pas : Do</a:t>
            </a:r>
            <a:r>
              <a:rPr lang="fr-FR" sz="2200" baseline="30000" dirty="0">
                <a:solidFill>
                  <a:srgbClr val="0070C0"/>
                </a:solidFill>
                <a:sym typeface="Wingdings" pitchFamily="2" charset="2"/>
              </a:rPr>
              <a:t>#</a:t>
            </a:r>
            <a:r>
              <a:rPr lang="fr-FR" sz="2200" dirty="0">
                <a:solidFill>
                  <a:srgbClr val="0070C0"/>
                </a:solidFill>
                <a:sym typeface="Wingdings" pitchFamily="2" charset="2"/>
              </a:rPr>
              <a:t> mineur</a:t>
            </a:r>
            <a:endParaRPr lang="fr-FR" sz="2200" dirty="0">
              <a:solidFill>
                <a:srgbClr val="0070C0"/>
              </a:solidFill>
            </a:endParaRP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3CFBE053-C870-A4DE-C658-22E02CF229D9}"/>
              </a:ext>
            </a:extLst>
          </p:cNvPr>
          <p:cNvSpPr txBox="1">
            <a:spLocks/>
          </p:cNvSpPr>
          <p:nvPr/>
        </p:nvSpPr>
        <p:spPr>
          <a:xfrm>
            <a:off x="833117" y="3429000"/>
            <a:ext cx="5094000" cy="1784538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Définition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171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157">
        <p:fade/>
      </p:transition>
    </mc:Choice>
    <mc:Fallback xmlns="">
      <p:transition spd="med" advTm="101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3F7FACB9-9DB0-8C79-2DF1-F526C510290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" y="-1"/>
            <a:chExt cx="12192000" cy="685800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B8E7FE58-7458-8923-DFE1-BFDF8D331D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 amt="5000"/>
            </a:blip>
            <a:srcRect t="31039" b="29165"/>
            <a:stretch/>
          </p:blipFill>
          <p:spPr>
            <a:xfrm>
              <a:off x="-1" y="-1"/>
              <a:ext cx="12192000" cy="6858000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256AE477-7567-D8BB-4121-45BDA603DAB4}"/>
                </a:ext>
              </a:extLst>
            </p:cNvPr>
            <p:cNvSpPr txBox="1"/>
            <p:nvPr/>
          </p:nvSpPr>
          <p:spPr>
            <a:xfrm>
              <a:off x="4394252" y="6611778"/>
              <a:ext cx="340349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b="1" dirty="0"/>
                <a:t>© Editions Tommy DESCAMPS – Tous droits réservés – 2026</a:t>
              </a:r>
            </a:p>
          </p:txBody>
        </p:sp>
      </p:grpSp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EB92E682-A93A-414C-74E3-FCD06D5C32E6}"/>
              </a:ext>
            </a:extLst>
          </p:cNvPr>
          <p:cNvSpPr txBox="1">
            <a:spLocks/>
          </p:cNvSpPr>
          <p:nvPr/>
        </p:nvSpPr>
        <p:spPr>
          <a:xfrm>
            <a:off x="824276" y="391219"/>
            <a:ext cx="10543444" cy="802665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chemeClr val="bg1"/>
                </a:solidFill>
              </a:rPr>
              <a:t>Complète le tableau des tons voisins</a:t>
            </a:r>
          </a:p>
        </p:txBody>
      </p:sp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id="{9638BD56-5032-5543-0380-43D3E90D2A59}"/>
              </a:ext>
            </a:extLst>
          </p:cNvPr>
          <p:cNvSpPr txBox="1">
            <a:spLocks/>
          </p:cNvSpPr>
          <p:nvPr/>
        </p:nvSpPr>
        <p:spPr>
          <a:xfrm>
            <a:off x="6280637" y="5616000"/>
            <a:ext cx="2407548" cy="83401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rgbClr val="FFC000"/>
                </a:solidFill>
              </a:rPr>
              <a:t>La bécarre</a:t>
            </a:r>
            <a:endParaRPr lang="fr-FR" sz="2200" i="1" baseline="30000" dirty="0">
              <a:solidFill>
                <a:srgbClr val="FFC000"/>
              </a:solidFill>
            </a:endParaRPr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16F3D43F-3138-9927-6B9A-D454DF572B1B}"/>
              </a:ext>
            </a:extLst>
          </p:cNvPr>
          <p:cNvSpPr txBox="1">
            <a:spLocks/>
          </p:cNvSpPr>
          <p:nvPr/>
        </p:nvSpPr>
        <p:spPr>
          <a:xfrm>
            <a:off x="3503813" y="5616000"/>
            <a:ext cx="2407548" cy="8340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rgbClr val="FFC000"/>
                </a:solidFill>
              </a:rPr>
              <a:t>Ré bécarre</a:t>
            </a:r>
            <a:endParaRPr lang="fr-FR" sz="2200" i="1" baseline="30000" dirty="0">
              <a:solidFill>
                <a:srgbClr val="FFC000"/>
              </a:solidFill>
            </a:endParaRPr>
          </a:p>
        </p:txBody>
      </p:sp>
      <p:sp>
        <p:nvSpPr>
          <p:cNvPr id="19" name="Espace réservé du contenu 2">
            <a:extLst>
              <a:ext uri="{FF2B5EF4-FFF2-40B4-BE49-F238E27FC236}">
                <a16:creationId xmlns:a16="http://schemas.microsoft.com/office/drawing/2014/main" id="{44E1799F-335B-1BD7-9399-9845AFD6A1B7}"/>
              </a:ext>
            </a:extLst>
          </p:cNvPr>
          <p:cNvSpPr txBox="1">
            <a:spLocks/>
          </p:cNvSpPr>
          <p:nvPr/>
        </p:nvSpPr>
        <p:spPr>
          <a:xfrm>
            <a:off x="3503813" y="4673647"/>
            <a:ext cx="2407548" cy="8340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 err="1">
                <a:solidFill>
                  <a:srgbClr val="7030A0"/>
                </a:solidFill>
              </a:rPr>
              <a:t>Mi</a:t>
            </a:r>
            <a:r>
              <a:rPr lang="fr-FR" sz="2200" i="1" baseline="30000" dirty="0" err="1">
                <a:solidFill>
                  <a:srgbClr val="7030A0"/>
                </a:solidFill>
              </a:rPr>
              <a:t>b</a:t>
            </a:r>
            <a:r>
              <a:rPr lang="fr-FR" sz="2200" i="1" dirty="0">
                <a:solidFill>
                  <a:srgbClr val="7030A0"/>
                </a:solidFill>
              </a:rPr>
              <a:t> mineur</a:t>
            </a:r>
            <a:endParaRPr lang="fr-FR" sz="2200" i="1" baseline="30000" dirty="0">
              <a:solidFill>
                <a:srgbClr val="7030A0"/>
              </a:solidFill>
            </a:endParaRPr>
          </a:p>
        </p:txBody>
      </p:sp>
      <p:sp>
        <p:nvSpPr>
          <p:cNvPr id="20" name="Espace réservé du contenu 2">
            <a:extLst>
              <a:ext uri="{FF2B5EF4-FFF2-40B4-BE49-F238E27FC236}">
                <a16:creationId xmlns:a16="http://schemas.microsoft.com/office/drawing/2014/main" id="{F474994F-F452-AC5B-46A0-86414415910E}"/>
              </a:ext>
            </a:extLst>
          </p:cNvPr>
          <p:cNvSpPr txBox="1">
            <a:spLocks/>
          </p:cNvSpPr>
          <p:nvPr/>
        </p:nvSpPr>
        <p:spPr>
          <a:xfrm>
            <a:off x="9057462" y="5616000"/>
            <a:ext cx="2407548" cy="8340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rgbClr val="FFC000"/>
                </a:solidFill>
              </a:rPr>
              <a:t>Mi bécarre</a:t>
            </a:r>
            <a:endParaRPr lang="fr-FR" sz="2200" i="1" baseline="30000" dirty="0">
              <a:solidFill>
                <a:srgbClr val="FFC000"/>
              </a:solidFill>
            </a:endParaRPr>
          </a:p>
        </p:txBody>
      </p:sp>
      <p:sp>
        <p:nvSpPr>
          <p:cNvPr id="21" name="Espace réservé du contenu 2">
            <a:extLst>
              <a:ext uri="{FF2B5EF4-FFF2-40B4-BE49-F238E27FC236}">
                <a16:creationId xmlns:a16="http://schemas.microsoft.com/office/drawing/2014/main" id="{30546C67-B7E3-3853-5C58-E0F06CA67E70}"/>
              </a:ext>
            </a:extLst>
          </p:cNvPr>
          <p:cNvSpPr txBox="1">
            <a:spLocks/>
          </p:cNvSpPr>
          <p:nvPr/>
        </p:nvSpPr>
        <p:spPr>
          <a:xfrm>
            <a:off x="9057462" y="4673647"/>
            <a:ext cx="2407548" cy="8340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rgbClr val="7030A0"/>
                </a:solidFill>
              </a:rPr>
              <a:t>Fa mineur</a:t>
            </a:r>
            <a:endParaRPr lang="fr-FR" sz="2200" i="1" baseline="30000" dirty="0">
              <a:solidFill>
                <a:srgbClr val="7030A0"/>
              </a:solidFill>
            </a:endParaRPr>
          </a:p>
        </p:txBody>
      </p:sp>
      <p:sp>
        <p:nvSpPr>
          <p:cNvPr id="22" name="Espace réservé du contenu 2">
            <a:extLst>
              <a:ext uri="{FF2B5EF4-FFF2-40B4-BE49-F238E27FC236}">
                <a16:creationId xmlns:a16="http://schemas.microsoft.com/office/drawing/2014/main" id="{F326C464-8A39-B227-FE96-17515E302D1B}"/>
              </a:ext>
            </a:extLst>
          </p:cNvPr>
          <p:cNvSpPr txBox="1">
            <a:spLocks/>
          </p:cNvSpPr>
          <p:nvPr/>
        </p:nvSpPr>
        <p:spPr>
          <a:xfrm>
            <a:off x="6280637" y="4672799"/>
            <a:ext cx="2407548" cy="8352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rgbClr val="7030A0"/>
                </a:solidFill>
              </a:rPr>
              <a:t>Si</a:t>
            </a:r>
            <a:r>
              <a:rPr lang="fr-FR" sz="2200" i="1" baseline="30000" dirty="0">
                <a:solidFill>
                  <a:srgbClr val="7030A0"/>
                </a:solidFill>
              </a:rPr>
              <a:t>b</a:t>
            </a:r>
            <a:r>
              <a:rPr lang="fr-FR" sz="2200" i="1" dirty="0">
                <a:solidFill>
                  <a:srgbClr val="7030A0"/>
                </a:solidFill>
              </a:rPr>
              <a:t> mineur</a:t>
            </a:r>
            <a:endParaRPr lang="fr-FR" sz="2200" i="1" baseline="30000" dirty="0">
              <a:solidFill>
                <a:srgbClr val="7030A0"/>
              </a:solidFill>
            </a:endParaRPr>
          </a:p>
        </p:txBody>
      </p:sp>
      <p:sp>
        <p:nvSpPr>
          <p:cNvPr id="23" name="Espace réservé du contenu 2">
            <a:extLst>
              <a:ext uri="{FF2B5EF4-FFF2-40B4-BE49-F238E27FC236}">
                <a16:creationId xmlns:a16="http://schemas.microsoft.com/office/drawing/2014/main" id="{760BA024-2179-2F8D-AF07-F6A1E9449118}"/>
              </a:ext>
            </a:extLst>
          </p:cNvPr>
          <p:cNvSpPr txBox="1">
            <a:spLocks/>
          </p:cNvSpPr>
          <p:nvPr/>
        </p:nvSpPr>
        <p:spPr>
          <a:xfrm>
            <a:off x="3503813" y="3606466"/>
            <a:ext cx="2407548" cy="8340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 err="1">
                <a:solidFill>
                  <a:srgbClr val="C00000"/>
                </a:solidFill>
              </a:rPr>
              <a:t>Sol</a:t>
            </a:r>
            <a:r>
              <a:rPr lang="fr-FR" sz="2200" i="1" baseline="30000" dirty="0" err="1">
                <a:solidFill>
                  <a:srgbClr val="C00000"/>
                </a:solidFill>
              </a:rPr>
              <a:t>b</a:t>
            </a:r>
            <a:r>
              <a:rPr lang="fr-FR" sz="2200" i="1" dirty="0">
                <a:solidFill>
                  <a:srgbClr val="C00000"/>
                </a:solidFill>
              </a:rPr>
              <a:t> Majeur</a:t>
            </a:r>
            <a:endParaRPr lang="fr-FR" sz="2200" i="1" baseline="30000" dirty="0">
              <a:solidFill>
                <a:srgbClr val="C00000"/>
              </a:solidFill>
            </a:endParaRPr>
          </a:p>
        </p:txBody>
      </p:sp>
      <p:sp>
        <p:nvSpPr>
          <p:cNvPr id="25" name="Espace réservé du contenu 2">
            <a:extLst>
              <a:ext uri="{FF2B5EF4-FFF2-40B4-BE49-F238E27FC236}">
                <a16:creationId xmlns:a16="http://schemas.microsoft.com/office/drawing/2014/main" id="{00DEBFE3-6395-E784-A30F-5AC8063C9948}"/>
              </a:ext>
            </a:extLst>
          </p:cNvPr>
          <p:cNvSpPr txBox="1">
            <a:spLocks/>
          </p:cNvSpPr>
          <p:nvPr/>
        </p:nvSpPr>
        <p:spPr>
          <a:xfrm>
            <a:off x="9057462" y="3606466"/>
            <a:ext cx="2407548" cy="8340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 err="1">
                <a:solidFill>
                  <a:srgbClr val="002060"/>
                </a:solidFill>
              </a:rPr>
              <a:t>La</a:t>
            </a:r>
            <a:r>
              <a:rPr lang="fr-FR" sz="2200" i="1" baseline="30000" dirty="0" err="1">
                <a:solidFill>
                  <a:srgbClr val="002060"/>
                </a:solidFill>
              </a:rPr>
              <a:t>b</a:t>
            </a:r>
            <a:r>
              <a:rPr lang="fr-FR" sz="2200" i="1" dirty="0">
                <a:solidFill>
                  <a:srgbClr val="002060"/>
                </a:solidFill>
              </a:rPr>
              <a:t> Majeur</a:t>
            </a:r>
            <a:endParaRPr lang="fr-FR" sz="2200" i="1" baseline="30000" dirty="0">
              <a:solidFill>
                <a:srgbClr val="002060"/>
              </a:solidFill>
            </a:endParaRPr>
          </a:p>
        </p:txBody>
      </p:sp>
      <p:sp>
        <p:nvSpPr>
          <p:cNvPr id="26" name="Espace réservé du contenu 2">
            <a:extLst>
              <a:ext uri="{FF2B5EF4-FFF2-40B4-BE49-F238E27FC236}">
                <a16:creationId xmlns:a16="http://schemas.microsoft.com/office/drawing/2014/main" id="{3AB19CD3-E89C-2752-8EA8-DE1B2D7B1D07}"/>
              </a:ext>
            </a:extLst>
          </p:cNvPr>
          <p:cNvSpPr txBox="1">
            <a:spLocks/>
          </p:cNvSpPr>
          <p:nvPr/>
        </p:nvSpPr>
        <p:spPr>
          <a:xfrm>
            <a:off x="6280637" y="3606466"/>
            <a:ext cx="2407548" cy="8352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b="1" i="1" dirty="0" err="1">
                <a:solidFill>
                  <a:srgbClr val="00B050"/>
                </a:solidFill>
              </a:rPr>
              <a:t>Ré</a:t>
            </a:r>
            <a:r>
              <a:rPr lang="fr-FR" sz="2200" b="1" i="1" baseline="30000" dirty="0" err="1">
                <a:solidFill>
                  <a:srgbClr val="00B050"/>
                </a:solidFill>
              </a:rPr>
              <a:t>b</a:t>
            </a:r>
            <a:r>
              <a:rPr lang="fr-FR" sz="2200" b="1" i="1" dirty="0">
                <a:solidFill>
                  <a:srgbClr val="00B050"/>
                </a:solidFill>
              </a:rPr>
              <a:t> Majeur</a:t>
            </a:r>
            <a:endParaRPr lang="fr-FR" sz="2200" b="1" i="1" baseline="30000" dirty="0">
              <a:solidFill>
                <a:srgbClr val="00B050"/>
              </a:solidFill>
            </a:endParaRPr>
          </a:p>
        </p:txBody>
      </p:sp>
      <p:sp>
        <p:nvSpPr>
          <p:cNvPr id="27" name="Espace réservé du contenu 2">
            <a:extLst>
              <a:ext uri="{FF2B5EF4-FFF2-40B4-BE49-F238E27FC236}">
                <a16:creationId xmlns:a16="http://schemas.microsoft.com/office/drawing/2014/main" id="{4FD3E8E3-B796-3205-415E-652C93919FFC}"/>
              </a:ext>
            </a:extLst>
          </p:cNvPr>
          <p:cNvSpPr txBox="1">
            <a:spLocks/>
          </p:cNvSpPr>
          <p:nvPr/>
        </p:nvSpPr>
        <p:spPr>
          <a:xfrm>
            <a:off x="3503813" y="2545578"/>
            <a:ext cx="2407548" cy="834016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bg1"/>
                </a:solidFill>
              </a:rPr>
              <a:t>6 </a:t>
            </a:r>
            <a:r>
              <a:rPr lang="fr-FR" sz="2200" i="1" baseline="30000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28" name="Espace réservé du contenu 2">
            <a:extLst>
              <a:ext uri="{FF2B5EF4-FFF2-40B4-BE49-F238E27FC236}">
                <a16:creationId xmlns:a16="http://schemas.microsoft.com/office/drawing/2014/main" id="{48B37F6A-26D9-4BB9-E795-AE15D3A68C6D}"/>
              </a:ext>
            </a:extLst>
          </p:cNvPr>
          <p:cNvSpPr txBox="1">
            <a:spLocks/>
          </p:cNvSpPr>
          <p:nvPr/>
        </p:nvSpPr>
        <p:spPr>
          <a:xfrm>
            <a:off x="9057462" y="2545200"/>
            <a:ext cx="2407548" cy="834016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bg1"/>
                </a:solidFill>
              </a:rPr>
              <a:t>4 </a:t>
            </a:r>
            <a:r>
              <a:rPr lang="fr-FR" sz="2200" i="1" baseline="30000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29" name="Espace réservé du contenu 2">
            <a:extLst>
              <a:ext uri="{FF2B5EF4-FFF2-40B4-BE49-F238E27FC236}">
                <a16:creationId xmlns:a16="http://schemas.microsoft.com/office/drawing/2014/main" id="{EDE5476E-5B6B-8B08-7AC1-47FD3D3D633B}"/>
              </a:ext>
            </a:extLst>
          </p:cNvPr>
          <p:cNvSpPr txBox="1">
            <a:spLocks/>
          </p:cNvSpPr>
          <p:nvPr/>
        </p:nvSpPr>
        <p:spPr>
          <a:xfrm>
            <a:off x="6280637" y="2544394"/>
            <a:ext cx="2407548" cy="8352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bg1"/>
                </a:solidFill>
              </a:rPr>
              <a:t>5 </a:t>
            </a:r>
            <a:r>
              <a:rPr lang="fr-FR" sz="2200" i="1" baseline="30000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30" name="Espace réservé du contenu 2">
            <a:extLst>
              <a:ext uri="{FF2B5EF4-FFF2-40B4-BE49-F238E27FC236}">
                <a16:creationId xmlns:a16="http://schemas.microsoft.com/office/drawing/2014/main" id="{8637EBA3-7266-789F-A9D9-69AC7217D260}"/>
              </a:ext>
            </a:extLst>
          </p:cNvPr>
          <p:cNvSpPr txBox="1">
            <a:spLocks/>
          </p:cNvSpPr>
          <p:nvPr/>
        </p:nvSpPr>
        <p:spPr>
          <a:xfrm>
            <a:off x="726989" y="5616000"/>
            <a:ext cx="2407548" cy="83401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bg1"/>
                </a:solidFill>
              </a:rPr>
              <a:t>Note sensible du ton mineur</a:t>
            </a:r>
            <a:endParaRPr lang="fr-FR" sz="2200" i="1" baseline="30000" dirty="0">
              <a:solidFill>
                <a:schemeClr val="bg1"/>
              </a:solidFill>
            </a:endParaRPr>
          </a:p>
        </p:txBody>
      </p:sp>
      <p:sp>
        <p:nvSpPr>
          <p:cNvPr id="31" name="Espace réservé du contenu 2">
            <a:extLst>
              <a:ext uri="{FF2B5EF4-FFF2-40B4-BE49-F238E27FC236}">
                <a16:creationId xmlns:a16="http://schemas.microsoft.com/office/drawing/2014/main" id="{FAB1915B-DA16-D523-3ACC-FA5C3EC0DA98}"/>
              </a:ext>
            </a:extLst>
          </p:cNvPr>
          <p:cNvSpPr txBox="1">
            <a:spLocks/>
          </p:cNvSpPr>
          <p:nvPr/>
        </p:nvSpPr>
        <p:spPr>
          <a:xfrm>
            <a:off x="726989" y="4672800"/>
            <a:ext cx="2407548" cy="834016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bg1"/>
                </a:solidFill>
              </a:rPr>
              <a:t>Tons mineurs</a:t>
            </a:r>
            <a:endParaRPr lang="fr-FR" sz="2200" i="1" baseline="30000" dirty="0">
              <a:solidFill>
                <a:schemeClr val="bg1"/>
              </a:solidFill>
            </a:endParaRPr>
          </a:p>
        </p:txBody>
      </p:sp>
      <p:sp>
        <p:nvSpPr>
          <p:cNvPr id="32" name="Espace réservé du contenu 2">
            <a:extLst>
              <a:ext uri="{FF2B5EF4-FFF2-40B4-BE49-F238E27FC236}">
                <a16:creationId xmlns:a16="http://schemas.microsoft.com/office/drawing/2014/main" id="{65174F85-E6FB-F1C2-C27A-987B2E7FF491}"/>
              </a:ext>
            </a:extLst>
          </p:cNvPr>
          <p:cNvSpPr txBox="1">
            <a:spLocks/>
          </p:cNvSpPr>
          <p:nvPr/>
        </p:nvSpPr>
        <p:spPr>
          <a:xfrm>
            <a:off x="726989" y="3606466"/>
            <a:ext cx="2407548" cy="834016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bg1"/>
                </a:solidFill>
              </a:rPr>
              <a:t>Tons Majeurs</a:t>
            </a:r>
            <a:endParaRPr lang="fr-FR" sz="2200" i="1" baseline="30000" dirty="0">
              <a:solidFill>
                <a:schemeClr val="bg1"/>
              </a:solidFill>
            </a:endParaRPr>
          </a:p>
        </p:txBody>
      </p:sp>
      <p:sp>
        <p:nvSpPr>
          <p:cNvPr id="33" name="Flèche courbée vers la gauche 32">
            <a:extLst>
              <a:ext uri="{FF2B5EF4-FFF2-40B4-BE49-F238E27FC236}">
                <a16:creationId xmlns:a16="http://schemas.microsoft.com/office/drawing/2014/main" id="{5A066915-5CA8-3A70-3AAD-962B1602478C}"/>
              </a:ext>
            </a:extLst>
          </p:cNvPr>
          <p:cNvSpPr/>
          <p:nvPr/>
        </p:nvSpPr>
        <p:spPr>
          <a:xfrm rot="5400000" flipH="1">
            <a:off x="5930950" y="1549326"/>
            <a:ext cx="330097" cy="1203775"/>
          </a:xfrm>
          <a:prstGeom prst="curvedLeftArrow">
            <a:avLst>
              <a:gd name="adj1" fmla="val 25000"/>
              <a:gd name="adj2" fmla="val 50000"/>
              <a:gd name="adj3" fmla="val 28058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34" name="Flèche courbée vers la gauche 33">
            <a:extLst>
              <a:ext uri="{FF2B5EF4-FFF2-40B4-BE49-F238E27FC236}">
                <a16:creationId xmlns:a16="http://schemas.microsoft.com/office/drawing/2014/main" id="{EF32BC28-2C2B-69C8-0FF8-1AA185155A20}"/>
              </a:ext>
            </a:extLst>
          </p:cNvPr>
          <p:cNvSpPr/>
          <p:nvPr/>
        </p:nvSpPr>
        <p:spPr>
          <a:xfrm rot="16200000">
            <a:off x="8701910" y="1566500"/>
            <a:ext cx="330097" cy="1203775"/>
          </a:xfrm>
          <a:prstGeom prst="curvedLeftArrow">
            <a:avLst>
              <a:gd name="adj1" fmla="val 25000"/>
              <a:gd name="adj2" fmla="val 50000"/>
              <a:gd name="adj3" fmla="val 28058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B10963CF-9157-7A59-8DB4-15F305696D88}"/>
              </a:ext>
            </a:extLst>
          </p:cNvPr>
          <p:cNvSpPr txBox="1"/>
          <p:nvPr/>
        </p:nvSpPr>
        <p:spPr>
          <a:xfrm>
            <a:off x="5911361" y="1616833"/>
            <a:ext cx="372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C00000"/>
                </a:solidFill>
              </a:rPr>
              <a:t>-1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82018C9F-BC31-165F-196E-1F8A9D778238}"/>
              </a:ext>
            </a:extLst>
          </p:cNvPr>
          <p:cNvSpPr txBox="1"/>
          <p:nvPr/>
        </p:nvSpPr>
        <p:spPr>
          <a:xfrm>
            <a:off x="8611539" y="1616833"/>
            <a:ext cx="510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002060"/>
                </a:solidFill>
              </a:rPr>
              <a:t>+1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33860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157">
        <p:fade/>
      </p:transition>
    </mc:Choice>
    <mc:Fallback xmlns="">
      <p:transition spd="med" advTm="101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493375-E889-F721-C834-85EEC46D9F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632ED33D-74AD-2C13-347B-9D816035B1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"/>
          </a:blip>
          <a:srcRect t="31039" b="291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1B2FE777-54DA-18AB-A9C8-3D87836E976C}"/>
              </a:ext>
            </a:extLst>
          </p:cNvPr>
          <p:cNvSpPr txBox="1">
            <a:spLocks/>
          </p:cNvSpPr>
          <p:nvPr/>
        </p:nvSpPr>
        <p:spPr>
          <a:xfrm>
            <a:off x="824276" y="391219"/>
            <a:ext cx="10543444" cy="802665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chemeClr val="bg1"/>
                </a:solidFill>
              </a:rPr>
              <a:t>Quelle est la modulation à la mesure 22 ?</a:t>
            </a:r>
          </a:p>
        </p:txBody>
      </p: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8FF8F817-0758-AB94-0385-9F6F6E947756}"/>
              </a:ext>
            </a:extLst>
          </p:cNvPr>
          <p:cNvSpPr txBox="1">
            <a:spLocks/>
          </p:cNvSpPr>
          <p:nvPr/>
        </p:nvSpPr>
        <p:spPr>
          <a:xfrm>
            <a:off x="289581" y="3207562"/>
            <a:ext cx="6277954" cy="61366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rgbClr val="00B0F0"/>
                </a:solidFill>
              </a:rPr>
              <a:t>Nouvelles altérations accidentelles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5C731F81-4CDD-334D-8A01-0750A9593865}"/>
              </a:ext>
            </a:extLst>
          </p:cNvPr>
          <p:cNvSpPr txBox="1">
            <a:spLocks/>
          </p:cNvSpPr>
          <p:nvPr/>
        </p:nvSpPr>
        <p:spPr>
          <a:xfrm>
            <a:off x="6913581" y="3215068"/>
            <a:ext cx="4962499" cy="613661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bg1"/>
                </a:solidFill>
              </a:rPr>
              <a:t>Mi bécarre / Sol bécarre</a:t>
            </a:r>
            <a:endParaRPr lang="fr-FR" sz="2200" i="1" baseline="30000" dirty="0">
              <a:solidFill>
                <a:schemeClr val="bg1"/>
              </a:solidFill>
            </a:endParaRP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50F221E8-29C7-CFD8-D0E8-08D449B06E34}"/>
              </a:ext>
            </a:extLst>
          </p:cNvPr>
          <p:cNvSpPr txBox="1">
            <a:spLocks/>
          </p:cNvSpPr>
          <p:nvPr/>
        </p:nvSpPr>
        <p:spPr>
          <a:xfrm>
            <a:off x="289581" y="4011104"/>
            <a:ext cx="6277954" cy="9757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rgbClr val="00B0F0"/>
                </a:solidFill>
              </a:rPr>
              <a:t>Ajout ou suppression avec les altérations de l’armure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76E8CFB4-390D-39E4-17B7-9652EE7EB9C8}"/>
              </a:ext>
            </a:extLst>
          </p:cNvPr>
          <p:cNvSpPr txBox="1">
            <a:spLocks/>
          </p:cNvSpPr>
          <p:nvPr/>
        </p:nvSpPr>
        <p:spPr>
          <a:xfrm>
            <a:off x="6913581" y="4017575"/>
            <a:ext cx="4962499" cy="965680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bg1"/>
                </a:solidFill>
              </a:rPr>
              <a:t>si</a:t>
            </a:r>
            <a:r>
              <a:rPr lang="fr-FR" sz="2200" i="1" baseline="30000" dirty="0">
                <a:solidFill>
                  <a:schemeClr val="bg1"/>
                </a:solidFill>
              </a:rPr>
              <a:t>b</a:t>
            </a:r>
            <a:r>
              <a:rPr lang="fr-FR" sz="2200" i="1" dirty="0">
                <a:solidFill>
                  <a:schemeClr val="bg1"/>
                </a:solidFill>
              </a:rPr>
              <a:t> + </a:t>
            </a:r>
            <a:r>
              <a:rPr lang="fr-FR" sz="2200" i="1" strike="sngStrike" dirty="0" err="1">
                <a:solidFill>
                  <a:schemeClr val="bg1">
                    <a:lumMod val="75000"/>
                  </a:schemeClr>
                </a:solidFill>
              </a:rPr>
              <a:t>mi</a:t>
            </a:r>
            <a:r>
              <a:rPr lang="fr-FR" sz="2200" i="1" strike="sngStrike" baseline="30000" dirty="0" err="1">
                <a:solidFill>
                  <a:schemeClr val="bg1">
                    <a:lumMod val="75000"/>
                  </a:schemeClr>
                </a:solidFill>
              </a:rPr>
              <a:t>b</a:t>
            </a:r>
            <a:r>
              <a:rPr lang="fr-FR" sz="2200" i="1" dirty="0">
                <a:solidFill>
                  <a:schemeClr val="bg1"/>
                </a:solidFill>
              </a:rPr>
              <a:t> + </a:t>
            </a:r>
            <a:r>
              <a:rPr lang="fr-FR" sz="2200" i="1" dirty="0" err="1">
                <a:solidFill>
                  <a:schemeClr val="bg1"/>
                </a:solidFill>
              </a:rPr>
              <a:t>la</a:t>
            </a:r>
            <a:r>
              <a:rPr lang="fr-FR" sz="2200" i="1" baseline="30000" dirty="0" err="1">
                <a:solidFill>
                  <a:schemeClr val="bg1"/>
                </a:solidFill>
              </a:rPr>
              <a:t>b</a:t>
            </a:r>
            <a:r>
              <a:rPr lang="fr-FR" sz="2200" i="1" dirty="0">
                <a:solidFill>
                  <a:schemeClr val="bg1"/>
                </a:solidFill>
              </a:rPr>
              <a:t> + </a:t>
            </a:r>
            <a:r>
              <a:rPr lang="fr-FR" sz="2200" i="1" dirty="0" err="1">
                <a:solidFill>
                  <a:schemeClr val="bg1"/>
                </a:solidFill>
              </a:rPr>
              <a:t>ré</a:t>
            </a:r>
            <a:r>
              <a:rPr lang="fr-FR" sz="2200" i="1" baseline="30000" dirty="0" err="1">
                <a:solidFill>
                  <a:schemeClr val="bg1"/>
                </a:solidFill>
              </a:rPr>
              <a:t>b</a:t>
            </a:r>
            <a:r>
              <a:rPr lang="fr-FR" sz="2200" i="1" dirty="0">
                <a:solidFill>
                  <a:schemeClr val="bg1"/>
                </a:solidFill>
              </a:rPr>
              <a:t> </a:t>
            </a:r>
            <a:r>
              <a:rPr lang="fr-FR" sz="2200" i="1" dirty="0">
                <a:solidFill>
                  <a:schemeClr val="bg1">
                    <a:lumMod val="75000"/>
                  </a:schemeClr>
                </a:solidFill>
              </a:rPr>
              <a:t>+ </a:t>
            </a:r>
            <a:r>
              <a:rPr lang="fr-FR" sz="2200" i="1" strike="sngStrike" dirty="0" err="1">
                <a:solidFill>
                  <a:schemeClr val="bg1">
                    <a:lumMod val="75000"/>
                  </a:schemeClr>
                </a:solidFill>
              </a:rPr>
              <a:t>sol</a:t>
            </a:r>
            <a:r>
              <a:rPr lang="fr-FR" sz="2200" i="1" strike="sngStrike" baseline="30000" dirty="0" err="1">
                <a:solidFill>
                  <a:schemeClr val="bg1">
                    <a:lumMod val="75000"/>
                  </a:schemeClr>
                </a:solidFill>
              </a:rPr>
              <a:t>b</a:t>
            </a:r>
            <a:endParaRPr lang="fr-FR" sz="2200" i="1" strike="sngStrike" dirty="0">
              <a:solidFill>
                <a:schemeClr val="bg1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fr-FR" sz="2200" i="1" dirty="0">
                <a:solidFill>
                  <a:schemeClr val="bg1"/>
                </a:solidFill>
              </a:rPr>
              <a:t>Problème avec le mi bécarre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D8FF2A35-BC56-CC66-584D-58CBC43E8120}"/>
              </a:ext>
            </a:extLst>
          </p:cNvPr>
          <p:cNvSpPr txBox="1">
            <a:spLocks/>
          </p:cNvSpPr>
          <p:nvPr/>
        </p:nvSpPr>
        <p:spPr>
          <a:xfrm>
            <a:off x="289581" y="5176761"/>
            <a:ext cx="6277954" cy="61366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rgbClr val="00B0F0"/>
                </a:solidFill>
              </a:rPr>
              <a:t>Nouvelle armure</a:t>
            </a: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8E2A0954-D9C3-7A75-57C5-15CAEC4BBABE}"/>
              </a:ext>
            </a:extLst>
          </p:cNvPr>
          <p:cNvSpPr txBox="1">
            <a:spLocks/>
          </p:cNvSpPr>
          <p:nvPr/>
        </p:nvSpPr>
        <p:spPr>
          <a:xfrm>
            <a:off x="6913581" y="5172101"/>
            <a:ext cx="4962499" cy="613661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bg1"/>
                </a:solidFill>
              </a:rPr>
              <a:t>4</a:t>
            </a:r>
            <a:r>
              <a:rPr lang="fr-FR" sz="2200" i="1" baseline="30000" dirty="0">
                <a:solidFill>
                  <a:schemeClr val="bg1"/>
                </a:solidFill>
              </a:rPr>
              <a:t>b</a:t>
            </a:r>
            <a:r>
              <a:rPr lang="fr-FR" sz="2200" i="1" dirty="0">
                <a:solidFill>
                  <a:schemeClr val="bg1"/>
                </a:solidFill>
              </a:rPr>
              <a:t> mineur</a:t>
            </a:r>
            <a:endParaRPr lang="fr-FR" sz="2200" i="1" baseline="30000" dirty="0">
              <a:solidFill>
                <a:schemeClr val="bg1"/>
              </a:solidFill>
            </a:endParaRP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370F7D3A-9781-D6BA-9361-A0B45F6BA078}"/>
              </a:ext>
            </a:extLst>
          </p:cNvPr>
          <p:cNvSpPr txBox="1">
            <a:spLocks/>
          </p:cNvSpPr>
          <p:nvPr/>
        </p:nvSpPr>
        <p:spPr>
          <a:xfrm>
            <a:off x="289581" y="5980303"/>
            <a:ext cx="6277954" cy="61366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rgbClr val="00B0F0"/>
                </a:solidFill>
              </a:rPr>
              <a:t>Modulation</a:t>
            </a:r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FB718502-18F2-B48C-DCB4-EA8ED4A42EE1}"/>
              </a:ext>
            </a:extLst>
          </p:cNvPr>
          <p:cNvSpPr txBox="1">
            <a:spLocks/>
          </p:cNvSpPr>
          <p:nvPr/>
        </p:nvSpPr>
        <p:spPr>
          <a:xfrm>
            <a:off x="6913581" y="5974607"/>
            <a:ext cx="4962499" cy="613661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bg1"/>
                </a:solidFill>
              </a:rPr>
              <a:t>Fa mineur</a:t>
            </a:r>
            <a:endParaRPr lang="fr-FR" sz="2200" i="1" baseline="30000" dirty="0">
              <a:solidFill>
                <a:schemeClr val="bg1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98C00A6-ABFA-D86B-FE9B-F939943C431E}"/>
              </a:ext>
            </a:extLst>
          </p:cNvPr>
          <p:cNvSpPr txBox="1"/>
          <p:nvPr/>
        </p:nvSpPr>
        <p:spPr>
          <a:xfrm>
            <a:off x="4394253" y="6611779"/>
            <a:ext cx="34034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00" b="1" dirty="0"/>
              <a:t>© Editions Tommy DESCAMPS – Tous droits réservés – 2026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78742C5-A25B-B622-B3A7-4D8D2C3897A2}"/>
              </a:ext>
            </a:extLst>
          </p:cNvPr>
          <p:cNvSpPr txBox="1">
            <a:spLocks/>
          </p:cNvSpPr>
          <p:nvPr/>
        </p:nvSpPr>
        <p:spPr>
          <a:xfrm>
            <a:off x="6900806" y="2676551"/>
            <a:ext cx="964504" cy="30014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600" i="1" dirty="0">
                <a:solidFill>
                  <a:srgbClr val="FFC000"/>
                </a:solidFill>
              </a:rPr>
              <a:t>La </a:t>
            </a:r>
            <a:r>
              <a:rPr lang="fr-FR" sz="1600" i="1" baseline="30000" dirty="0">
                <a:solidFill>
                  <a:srgbClr val="FFC000"/>
                </a:solidFill>
              </a:rPr>
              <a:t>bécarre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0A361947-D694-0453-CDE9-EAA225517DDE}"/>
              </a:ext>
            </a:extLst>
          </p:cNvPr>
          <p:cNvSpPr txBox="1">
            <a:spLocks/>
          </p:cNvSpPr>
          <p:nvPr/>
        </p:nvSpPr>
        <p:spPr>
          <a:xfrm>
            <a:off x="4123982" y="2676551"/>
            <a:ext cx="964504" cy="30014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600" i="1" dirty="0">
                <a:solidFill>
                  <a:srgbClr val="FFC000"/>
                </a:solidFill>
              </a:rPr>
              <a:t>Ré </a:t>
            </a:r>
            <a:r>
              <a:rPr lang="fr-FR" sz="1600" i="1" baseline="30000" dirty="0">
                <a:solidFill>
                  <a:srgbClr val="FFC000"/>
                </a:solidFill>
              </a:rPr>
              <a:t>bécarre</a:t>
            </a:r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F4F3F781-C8F7-EA03-0260-4014C6DBF7EA}"/>
              </a:ext>
            </a:extLst>
          </p:cNvPr>
          <p:cNvSpPr txBox="1">
            <a:spLocks/>
          </p:cNvSpPr>
          <p:nvPr/>
        </p:nvSpPr>
        <p:spPr>
          <a:xfrm>
            <a:off x="3402460" y="2358589"/>
            <a:ext cx="2407548" cy="30014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600" i="1" dirty="0" err="1">
                <a:solidFill>
                  <a:srgbClr val="7030A0"/>
                </a:solidFill>
              </a:rPr>
              <a:t>Mi</a:t>
            </a:r>
            <a:r>
              <a:rPr lang="fr-FR" sz="1600" i="1" baseline="30000" dirty="0" err="1">
                <a:solidFill>
                  <a:srgbClr val="7030A0"/>
                </a:solidFill>
              </a:rPr>
              <a:t>b</a:t>
            </a:r>
            <a:r>
              <a:rPr lang="fr-FR" sz="1600" i="1" dirty="0">
                <a:solidFill>
                  <a:srgbClr val="7030A0"/>
                </a:solidFill>
              </a:rPr>
              <a:t> mineur</a:t>
            </a:r>
            <a:endParaRPr lang="fr-FR" sz="1600" i="1" baseline="30000" dirty="0">
              <a:solidFill>
                <a:srgbClr val="7030A0"/>
              </a:solidFill>
            </a:endParaRPr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F8585CDD-43B8-6ECE-6D1E-A81D26447E0C}"/>
              </a:ext>
            </a:extLst>
          </p:cNvPr>
          <p:cNvSpPr txBox="1">
            <a:spLocks/>
          </p:cNvSpPr>
          <p:nvPr/>
        </p:nvSpPr>
        <p:spPr>
          <a:xfrm>
            <a:off x="9677630" y="2676551"/>
            <a:ext cx="964504" cy="30014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600" i="1" dirty="0">
                <a:solidFill>
                  <a:srgbClr val="FFC000"/>
                </a:solidFill>
              </a:rPr>
              <a:t>Mi </a:t>
            </a:r>
            <a:r>
              <a:rPr lang="fr-FR" sz="1600" i="1" baseline="30000" dirty="0">
                <a:solidFill>
                  <a:srgbClr val="FFC000"/>
                </a:solidFill>
              </a:rPr>
              <a:t>bécarre</a:t>
            </a:r>
          </a:p>
        </p:txBody>
      </p:sp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id="{0D3909FE-ED79-9582-BA41-265F1052B0FE}"/>
              </a:ext>
            </a:extLst>
          </p:cNvPr>
          <p:cNvSpPr txBox="1">
            <a:spLocks/>
          </p:cNvSpPr>
          <p:nvPr/>
        </p:nvSpPr>
        <p:spPr>
          <a:xfrm>
            <a:off x="8960171" y="2358589"/>
            <a:ext cx="2407548" cy="30014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600" i="1" dirty="0">
                <a:solidFill>
                  <a:srgbClr val="7030A0"/>
                </a:solidFill>
              </a:rPr>
              <a:t>Fa mineur</a:t>
            </a:r>
            <a:endParaRPr lang="fr-FR" sz="1600" i="1" baseline="30000" dirty="0">
              <a:solidFill>
                <a:srgbClr val="7030A0"/>
              </a:solidFill>
            </a:endParaRPr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855184C6-F40D-81F9-B60A-9B7A943F92A5}"/>
              </a:ext>
            </a:extLst>
          </p:cNvPr>
          <p:cNvSpPr txBox="1">
            <a:spLocks/>
          </p:cNvSpPr>
          <p:nvPr/>
        </p:nvSpPr>
        <p:spPr>
          <a:xfrm>
            <a:off x="6183347" y="2358589"/>
            <a:ext cx="2407548" cy="30057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600" i="1" dirty="0">
                <a:solidFill>
                  <a:srgbClr val="7030A0"/>
                </a:solidFill>
              </a:rPr>
              <a:t>Si</a:t>
            </a:r>
            <a:r>
              <a:rPr lang="fr-FR" sz="1600" i="1" baseline="30000" dirty="0">
                <a:solidFill>
                  <a:srgbClr val="7030A0"/>
                </a:solidFill>
              </a:rPr>
              <a:t>b</a:t>
            </a:r>
            <a:r>
              <a:rPr lang="fr-FR" sz="1600" i="1" dirty="0">
                <a:solidFill>
                  <a:srgbClr val="7030A0"/>
                </a:solidFill>
              </a:rPr>
              <a:t> mineur</a:t>
            </a:r>
            <a:endParaRPr lang="fr-FR" sz="1600" i="1" baseline="30000" dirty="0">
              <a:solidFill>
                <a:srgbClr val="7030A0"/>
              </a:solidFill>
            </a:endParaRPr>
          </a:p>
        </p:txBody>
      </p:sp>
      <p:sp>
        <p:nvSpPr>
          <p:cNvPr id="19" name="Espace réservé du contenu 2">
            <a:extLst>
              <a:ext uri="{FF2B5EF4-FFF2-40B4-BE49-F238E27FC236}">
                <a16:creationId xmlns:a16="http://schemas.microsoft.com/office/drawing/2014/main" id="{085FBFE9-EA86-E7DE-95F0-A1BC5F99891D}"/>
              </a:ext>
            </a:extLst>
          </p:cNvPr>
          <p:cNvSpPr txBox="1">
            <a:spLocks/>
          </p:cNvSpPr>
          <p:nvPr/>
        </p:nvSpPr>
        <p:spPr>
          <a:xfrm>
            <a:off x="3402460" y="1952602"/>
            <a:ext cx="2407548" cy="30014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600" i="1" dirty="0" err="1">
                <a:solidFill>
                  <a:srgbClr val="C00000"/>
                </a:solidFill>
              </a:rPr>
              <a:t>Sol</a:t>
            </a:r>
            <a:r>
              <a:rPr lang="fr-FR" sz="1600" i="1" baseline="30000" dirty="0" err="1">
                <a:solidFill>
                  <a:srgbClr val="C00000"/>
                </a:solidFill>
              </a:rPr>
              <a:t>b</a:t>
            </a:r>
            <a:r>
              <a:rPr lang="fr-FR" sz="1600" i="1" dirty="0">
                <a:solidFill>
                  <a:srgbClr val="C00000"/>
                </a:solidFill>
              </a:rPr>
              <a:t> Majeur</a:t>
            </a:r>
            <a:endParaRPr lang="fr-FR" sz="1600" i="1" baseline="30000" dirty="0">
              <a:solidFill>
                <a:srgbClr val="C00000"/>
              </a:solidFill>
            </a:endParaRPr>
          </a:p>
        </p:txBody>
      </p:sp>
      <p:sp>
        <p:nvSpPr>
          <p:cNvPr id="20" name="Espace réservé du contenu 2">
            <a:extLst>
              <a:ext uri="{FF2B5EF4-FFF2-40B4-BE49-F238E27FC236}">
                <a16:creationId xmlns:a16="http://schemas.microsoft.com/office/drawing/2014/main" id="{3D4CC723-E588-E2BF-2B50-B3E21B000E77}"/>
              </a:ext>
            </a:extLst>
          </p:cNvPr>
          <p:cNvSpPr txBox="1">
            <a:spLocks/>
          </p:cNvSpPr>
          <p:nvPr/>
        </p:nvSpPr>
        <p:spPr>
          <a:xfrm>
            <a:off x="8960172" y="1952602"/>
            <a:ext cx="2407548" cy="30014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600" i="1" dirty="0" err="1">
                <a:solidFill>
                  <a:srgbClr val="002060"/>
                </a:solidFill>
              </a:rPr>
              <a:t>La</a:t>
            </a:r>
            <a:r>
              <a:rPr lang="fr-FR" sz="1600" i="1" baseline="30000" dirty="0" err="1">
                <a:solidFill>
                  <a:srgbClr val="002060"/>
                </a:solidFill>
              </a:rPr>
              <a:t>b</a:t>
            </a:r>
            <a:r>
              <a:rPr lang="fr-FR" sz="1600" i="1" dirty="0">
                <a:solidFill>
                  <a:srgbClr val="002060"/>
                </a:solidFill>
              </a:rPr>
              <a:t> Majeur</a:t>
            </a:r>
            <a:endParaRPr lang="fr-FR" sz="1600" i="1" baseline="30000" dirty="0">
              <a:solidFill>
                <a:srgbClr val="002060"/>
              </a:solidFill>
            </a:endParaRPr>
          </a:p>
        </p:txBody>
      </p:sp>
      <p:sp>
        <p:nvSpPr>
          <p:cNvPr id="21" name="Espace réservé du contenu 2">
            <a:extLst>
              <a:ext uri="{FF2B5EF4-FFF2-40B4-BE49-F238E27FC236}">
                <a16:creationId xmlns:a16="http://schemas.microsoft.com/office/drawing/2014/main" id="{69A859D8-B000-EDCA-F4EF-9851EF6F632A}"/>
              </a:ext>
            </a:extLst>
          </p:cNvPr>
          <p:cNvSpPr txBox="1">
            <a:spLocks/>
          </p:cNvSpPr>
          <p:nvPr/>
        </p:nvSpPr>
        <p:spPr>
          <a:xfrm>
            <a:off x="6183347" y="1952176"/>
            <a:ext cx="2407548" cy="30057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600" b="1" i="1" dirty="0" err="1">
                <a:solidFill>
                  <a:srgbClr val="00B050"/>
                </a:solidFill>
              </a:rPr>
              <a:t>Ré</a:t>
            </a:r>
            <a:r>
              <a:rPr lang="fr-FR" sz="1600" b="1" i="1" baseline="30000" dirty="0" err="1">
                <a:solidFill>
                  <a:srgbClr val="00B050"/>
                </a:solidFill>
              </a:rPr>
              <a:t>b</a:t>
            </a:r>
            <a:r>
              <a:rPr lang="fr-FR" sz="1600" b="1" i="1" dirty="0">
                <a:solidFill>
                  <a:srgbClr val="00B050"/>
                </a:solidFill>
              </a:rPr>
              <a:t> Majeur</a:t>
            </a:r>
            <a:endParaRPr lang="fr-FR" sz="1600" b="1" i="1" baseline="30000" dirty="0">
              <a:solidFill>
                <a:srgbClr val="00B050"/>
              </a:solidFill>
            </a:endParaRPr>
          </a:p>
        </p:txBody>
      </p:sp>
      <p:sp>
        <p:nvSpPr>
          <p:cNvPr id="25" name="Espace réservé du contenu 2">
            <a:extLst>
              <a:ext uri="{FF2B5EF4-FFF2-40B4-BE49-F238E27FC236}">
                <a16:creationId xmlns:a16="http://schemas.microsoft.com/office/drawing/2014/main" id="{3AFE0217-6644-0727-C051-0B814E4FA441}"/>
              </a:ext>
            </a:extLst>
          </p:cNvPr>
          <p:cNvSpPr txBox="1">
            <a:spLocks/>
          </p:cNvSpPr>
          <p:nvPr/>
        </p:nvSpPr>
        <p:spPr>
          <a:xfrm>
            <a:off x="629699" y="2676551"/>
            <a:ext cx="2407548" cy="300147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600" i="1" dirty="0">
                <a:solidFill>
                  <a:schemeClr val="bg1"/>
                </a:solidFill>
              </a:rPr>
              <a:t>Note sensible</a:t>
            </a:r>
            <a:endParaRPr lang="fr-FR" sz="1600" i="1" baseline="30000" dirty="0">
              <a:solidFill>
                <a:schemeClr val="bg1"/>
              </a:solidFill>
            </a:endParaRPr>
          </a:p>
        </p:txBody>
      </p:sp>
      <p:sp>
        <p:nvSpPr>
          <p:cNvPr id="26" name="Espace réservé du contenu 2">
            <a:extLst>
              <a:ext uri="{FF2B5EF4-FFF2-40B4-BE49-F238E27FC236}">
                <a16:creationId xmlns:a16="http://schemas.microsoft.com/office/drawing/2014/main" id="{633E925B-1C4F-080C-0AB3-9E2B74D41480}"/>
              </a:ext>
            </a:extLst>
          </p:cNvPr>
          <p:cNvSpPr txBox="1">
            <a:spLocks/>
          </p:cNvSpPr>
          <p:nvPr/>
        </p:nvSpPr>
        <p:spPr>
          <a:xfrm>
            <a:off x="629699" y="2358589"/>
            <a:ext cx="2407548" cy="300147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600" i="1" dirty="0">
                <a:solidFill>
                  <a:schemeClr val="bg1"/>
                </a:solidFill>
              </a:rPr>
              <a:t>Tons mineurs</a:t>
            </a:r>
            <a:endParaRPr lang="fr-FR" sz="1600" i="1" baseline="30000" dirty="0">
              <a:solidFill>
                <a:schemeClr val="bg1"/>
              </a:solidFill>
            </a:endParaRPr>
          </a:p>
        </p:txBody>
      </p:sp>
      <p:sp>
        <p:nvSpPr>
          <p:cNvPr id="27" name="Espace réservé du contenu 2">
            <a:extLst>
              <a:ext uri="{FF2B5EF4-FFF2-40B4-BE49-F238E27FC236}">
                <a16:creationId xmlns:a16="http://schemas.microsoft.com/office/drawing/2014/main" id="{CC5D39E0-9928-EF2A-5E1B-11625DAACD62}"/>
              </a:ext>
            </a:extLst>
          </p:cNvPr>
          <p:cNvSpPr txBox="1">
            <a:spLocks/>
          </p:cNvSpPr>
          <p:nvPr/>
        </p:nvSpPr>
        <p:spPr>
          <a:xfrm>
            <a:off x="629699" y="1952602"/>
            <a:ext cx="2407548" cy="300147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600" i="1" dirty="0">
                <a:solidFill>
                  <a:schemeClr val="bg1"/>
                </a:solidFill>
              </a:rPr>
              <a:t>Tons Majeurs</a:t>
            </a:r>
            <a:endParaRPr lang="fr-FR" sz="1600" i="1" baseline="30000" dirty="0">
              <a:solidFill>
                <a:schemeClr val="bg1"/>
              </a:solidFill>
            </a:endParaRPr>
          </a:p>
        </p:txBody>
      </p:sp>
      <p:sp>
        <p:nvSpPr>
          <p:cNvPr id="28" name="Espace réservé du contenu 2">
            <a:extLst>
              <a:ext uri="{FF2B5EF4-FFF2-40B4-BE49-F238E27FC236}">
                <a16:creationId xmlns:a16="http://schemas.microsoft.com/office/drawing/2014/main" id="{CC6913E7-E283-C375-26BC-13A2F7AFC075}"/>
              </a:ext>
            </a:extLst>
          </p:cNvPr>
          <p:cNvSpPr txBox="1">
            <a:spLocks/>
          </p:cNvSpPr>
          <p:nvPr/>
        </p:nvSpPr>
        <p:spPr>
          <a:xfrm>
            <a:off x="3402460" y="1383387"/>
            <a:ext cx="2407548" cy="463375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600" i="1" dirty="0">
                <a:solidFill>
                  <a:schemeClr val="bg1"/>
                </a:solidFill>
              </a:rPr>
              <a:t>6 </a:t>
            </a:r>
            <a:r>
              <a:rPr lang="fr-FR" sz="1600" i="1" baseline="30000" dirty="0">
                <a:solidFill>
                  <a:schemeClr val="bg1"/>
                </a:solidFill>
              </a:rPr>
              <a:t>b                                                                                           </a:t>
            </a:r>
            <a:r>
              <a:rPr lang="fr-FR" sz="1400" i="1" dirty="0">
                <a:solidFill>
                  <a:schemeClr val="bg1"/>
                </a:solidFill>
              </a:rPr>
              <a:t>(si</a:t>
            </a:r>
            <a:r>
              <a:rPr lang="fr-FR" sz="1400" i="1" baseline="30000" dirty="0">
                <a:solidFill>
                  <a:schemeClr val="bg1"/>
                </a:solidFill>
              </a:rPr>
              <a:t>b</a:t>
            </a:r>
            <a:r>
              <a:rPr lang="fr-FR" sz="1400" i="1" dirty="0">
                <a:solidFill>
                  <a:schemeClr val="bg1"/>
                </a:solidFill>
              </a:rPr>
              <a:t> - </a:t>
            </a:r>
            <a:r>
              <a:rPr lang="fr-FR" sz="1400" i="1" dirty="0" err="1">
                <a:solidFill>
                  <a:schemeClr val="bg1"/>
                </a:solidFill>
              </a:rPr>
              <a:t>mi</a:t>
            </a:r>
            <a:r>
              <a:rPr lang="fr-FR" sz="1400" i="1" baseline="30000" dirty="0" err="1">
                <a:solidFill>
                  <a:schemeClr val="bg1"/>
                </a:solidFill>
              </a:rPr>
              <a:t>b</a:t>
            </a:r>
            <a:r>
              <a:rPr lang="fr-FR" sz="1400" i="1" dirty="0">
                <a:solidFill>
                  <a:schemeClr val="bg1"/>
                </a:solidFill>
              </a:rPr>
              <a:t> - </a:t>
            </a:r>
            <a:r>
              <a:rPr lang="fr-FR" sz="1400" i="1" dirty="0" err="1">
                <a:solidFill>
                  <a:schemeClr val="bg1"/>
                </a:solidFill>
              </a:rPr>
              <a:t>la</a:t>
            </a:r>
            <a:r>
              <a:rPr lang="fr-FR" sz="1400" i="1" baseline="30000" dirty="0" err="1">
                <a:solidFill>
                  <a:schemeClr val="bg1"/>
                </a:solidFill>
              </a:rPr>
              <a:t>b</a:t>
            </a:r>
            <a:r>
              <a:rPr lang="fr-FR" sz="1400" i="1" dirty="0">
                <a:solidFill>
                  <a:schemeClr val="bg1"/>
                </a:solidFill>
              </a:rPr>
              <a:t> - </a:t>
            </a:r>
            <a:r>
              <a:rPr lang="fr-FR" sz="1400" i="1" dirty="0" err="1">
                <a:solidFill>
                  <a:schemeClr val="bg1"/>
                </a:solidFill>
              </a:rPr>
              <a:t>ré</a:t>
            </a:r>
            <a:r>
              <a:rPr lang="fr-FR" sz="1400" i="1" baseline="30000" dirty="0" err="1">
                <a:solidFill>
                  <a:schemeClr val="bg1"/>
                </a:solidFill>
              </a:rPr>
              <a:t>b</a:t>
            </a:r>
            <a:r>
              <a:rPr lang="fr-FR" sz="1400" i="1" dirty="0">
                <a:solidFill>
                  <a:schemeClr val="bg1"/>
                </a:solidFill>
              </a:rPr>
              <a:t> - </a:t>
            </a:r>
            <a:r>
              <a:rPr lang="fr-FR" sz="1400" i="1" dirty="0" err="1">
                <a:solidFill>
                  <a:schemeClr val="bg1"/>
                </a:solidFill>
              </a:rPr>
              <a:t>sol</a:t>
            </a:r>
            <a:r>
              <a:rPr lang="fr-FR" sz="1400" i="1" baseline="30000" dirty="0" err="1">
                <a:solidFill>
                  <a:schemeClr val="bg1"/>
                </a:solidFill>
              </a:rPr>
              <a:t>b</a:t>
            </a:r>
            <a:r>
              <a:rPr lang="fr-FR" sz="1400" i="1" dirty="0">
                <a:solidFill>
                  <a:schemeClr val="bg1"/>
                </a:solidFill>
              </a:rPr>
              <a:t> - </a:t>
            </a:r>
            <a:r>
              <a:rPr lang="fr-FR" sz="1400" i="1" dirty="0" err="1">
                <a:solidFill>
                  <a:schemeClr val="bg1"/>
                </a:solidFill>
              </a:rPr>
              <a:t>do</a:t>
            </a:r>
            <a:r>
              <a:rPr lang="fr-FR" sz="1400" i="1" baseline="30000" dirty="0" err="1">
                <a:solidFill>
                  <a:schemeClr val="bg1"/>
                </a:solidFill>
              </a:rPr>
              <a:t>b</a:t>
            </a:r>
            <a:r>
              <a:rPr lang="fr-FR" sz="1400" i="1" dirty="0">
                <a:solidFill>
                  <a:schemeClr val="bg1"/>
                </a:solidFill>
              </a:rPr>
              <a:t>)</a:t>
            </a:r>
            <a:endParaRPr lang="fr-FR" sz="1600" i="1" baseline="30000" dirty="0">
              <a:solidFill>
                <a:schemeClr val="bg1"/>
              </a:solidFill>
            </a:endParaRPr>
          </a:p>
        </p:txBody>
      </p:sp>
      <p:sp>
        <p:nvSpPr>
          <p:cNvPr id="29" name="Espace réservé du contenu 2">
            <a:extLst>
              <a:ext uri="{FF2B5EF4-FFF2-40B4-BE49-F238E27FC236}">
                <a16:creationId xmlns:a16="http://schemas.microsoft.com/office/drawing/2014/main" id="{D91C8D49-2475-E8C3-DD7C-07AFDFEB10E0}"/>
              </a:ext>
            </a:extLst>
          </p:cNvPr>
          <p:cNvSpPr txBox="1">
            <a:spLocks/>
          </p:cNvSpPr>
          <p:nvPr/>
        </p:nvSpPr>
        <p:spPr>
          <a:xfrm>
            <a:off x="8960172" y="1383387"/>
            <a:ext cx="2407548" cy="463375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600" i="1" dirty="0">
                <a:solidFill>
                  <a:schemeClr val="bg1"/>
                </a:solidFill>
              </a:rPr>
              <a:t>4 </a:t>
            </a:r>
            <a:r>
              <a:rPr lang="fr-FR" sz="1600" i="1" baseline="30000" dirty="0">
                <a:solidFill>
                  <a:schemeClr val="bg1"/>
                </a:solidFill>
              </a:rPr>
              <a:t>b                                                                                           </a:t>
            </a:r>
            <a:r>
              <a:rPr lang="fr-FR" sz="1600" i="1" dirty="0">
                <a:solidFill>
                  <a:schemeClr val="bg1"/>
                </a:solidFill>
              </a:rPr>
              <a:t>(si</a:t>
            </a:r>
            <a:r>
              <a:rPr lang="fr-FR" sz="1600" i="1" baseline="30000" dirty="0">
                <a:solidFill>
                  <a:schemeClr val="bg1"/>
                </a:solidFill>
              </a:rPr>
              <a:t>b- </a:t>
            </a:r>
            <a:r>
              <a:rPr lang="fr-FR" sz="1600" i="1" dirty="0">
                <a:solidFill>
                  <a:schemeClr val="bg1"/>
                </a:solidFill>
              </a:rPr>
              <a:t> </a:t>
            </a:r>
            <a:r>
              <a:rPr lang="fr-FR" sz="1600" i="1" dirty="0" err="1">
                <a:solidFill>
                  <a:schemeClr val="bg1"/>
                </a:solidFill>
              </a:rPr>
              <a:t>mi</a:t>
            </a:r>
            <a:r>
              <a:rPr lang="fr-FR" sz="1600" i="1" baseline="30000" dirty="0" err="1">
                <a:solidFill>
                  <a:schemeClr val="bg1"/>
                </a:solidFill>
              </a:rPr>
              <a:t>b</a:t>
            </a:r>
            <a:r>
              <a:rPr lang="fr-FR" sz="1600" i="1" dirty="0">
                <a:solidFill>
                  <a:schemeClr val="bg1"/>
                </a:solidFill>
              </a:rPr>
              <a:t> - </a:t>
            </a:r>
            <a:r>
              <a:rPr lang="fr-FR" sz="1600" i="1" dirty="0" err="1">
                <a:solidFill>
                  <a:schemeClr val="bg1"/>
                </a:solidFill>
              </a:rPr>
              <a:t>la</a:t>
            </a:r>
            <a:r>
              <a:rPr lang="fr-FR" sz="1600" i="1" baseline="30000" dirty="0" err="1">
                <a:solidFill>
                  <a:schemeClr val="bg1"/>
                </a:solidFill>
              </a:rPr>
              <a:t>b</a:t>
            </a:r>
            <a:r>
              <a:rPr lang="fr-FR" sz="1600" i="1" dirty="0">
                <a:solidFill>
                  <a:schemeClr val="bg1"/>
                </a:solidFill>
              </a:rPr>
              <a:t> - </a:t>
            </a:r>
            <a:r>
              <a:rPr lang="fr-FR" sz="1600" i="1" dirty="0" err="1">
                <a:solidFill>
                  <a:schemeClr val="bg1"/>
                </a:solidFill>
              </a:rPr>
              <a:t>ré</a:t>
            </a:r>
            <a:r>
              <a:rPr lang="fr-FR" sz="1600" i="1" baseline="30000" dirty="0" err="1">
                <a:solidFill>
                  <a:schemeClr val="bg1"/>
                </a:solidFill>
              </a:rPr>
              <a:t>b</a:t>
            </a:r>
            <a:r>
              <a:rPr lang="fr-FR" sz="1600" i="1" dirty="0">
                <a:solidFill>
                  <a:schemeClr val="bg1"/>
                </a:solidFill>
              </a:rPr>
              <a:t>)</a:t>
            </a:r>
            <a:endParaRPr lang="fr-FR" sz="1600" i="1" baseline="30000" dirty="0">
              <a:solidFill>
                <a:schemeClr val="bg1"/>
              </a:solidFill>
            </a:endParaRPr>
          </a:p>
        </p:txBody>
      </p:sp>
      <p:sp>
        <p:nvSpPr>
          <p:cNvPr id="30" name="Espace réservé du contenu 2">
            <a:extLst>
              <a:ext uri="{FF2B5EF4-FFF2-40B4-BE49-F238E27FC236}">
                <a16:creationId xmlns:a16="http://schemas.microsoft.com/office/drawing/2014/main" id="{07AED9FC-1E60-6305-6AC3-52AC0A6844FD}"/>
              </a:ext>
            </a:extLst>
          </p:cNvPr>
          <p:cNvSpPr txBox="1">
            <a:spLocks/>
          </p:cNvSpPr>
          <p:nvPr/>
        </p:nvSpPr>
        <p:spPr>
          <a:xfrm>
            <a:off x="6183347" y="1382729"/>
            <a:ext cx="2407548" cy="464033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600" i="1" dirty="0">
                <a:solidFill>
                  <a:schemeClr val="bg1"/>
                </a:solidFill>
              </a:rPr>
              <a:t>5 </a:t>
            </a:r>
            <a:r>
              <a:rPr lang="fr-FR" sz="1600" i="1" baseline="30000" dirty="0">
                <a:solidFill>
                  <a:schemeClr val="bg1"/>
                </a:solidFill>
              </a:rPr>
              <a:t>b                                                                                        </a:t>
            </a:r>
            <a:r>
              <a:rPr lang="fr-FR" sz="1600" i="1" dirty="0">
                <a:solidFill>
                  <a:schemeClr val="bg1"/>
                </a:solidFill>
              </a:rPr>
              <a:t>(si</a:t>
            </a:r>
            <a:r>
              <a:rPr lang="fr-FR" sz="1600" i="1" baseline="30000" dirty="0">
                <a:solidFill>
                  <a:schemeClr val="bg1"/>
                </a:solidFill>
              </a:rPr>
              <a:t>b</a:t>
            </a:r>
            <a:r>
              <a:rPr lang="fr-FR" sz="1600" i="1" dirty="0">
                <a:solidFill>
                  <a:schemeClr val="bg1"/>
                </a:solidFill>
              </a:rPr>
              <a:t> - </a:t>
            </a:r>
            <a:r>
              <a:rPr lang="fr-FR" sz="1600" i="1" dirty="0" err="1">
                <a:solidFill>
                  <a:schemeClr val="bg1"/>
                </a:solidFill>
              </a:rPr>
              <a:t>mi</a:t>
            </a:r>
            <a:r>
              <a:rPr lang="fr-FR" sz="1600" i="1" baseline="30000" dirty="0" err="1">
                <a:solidFill>
                  <a:schemeClr val="bg1"/>
                </a:solidFill>
              </a:rPr>
              <a:t>b</a:t>
            </a:r>
            <a:r>
              <a:rPr lang="fr-FR" sz="1600" i="1" dirty="0">
                <a:solidFill>
                  <a:schemeClr val="bg1"/>
                </a:solidFill>
              </a:rPr>
              <a:t> - </a:t>
            </a:r>
            <a:r>
              <a:rPr lang="fr-FR" sz="1600" i="1" dirty="0" err="1">
                <a:solidFill>
                  <a:schemeClr val="bg1"/>
                </a:solidFill>
              </a:rPr>
              <a:t>la</a:t>
            </a:r>
            <a:r>
              <a:rPr lang="fr-FR" sz="1600" i="1" baseline="30000" dirty="0" err="1">
                <a:solidFill>
                  <a:schemeClr val="bg1"/>
                </a:solidFill>
              </a:rPr>
              <a:t>b</a:t>
            </a:r>
            <a:r>
              <a:rPr lang="fr-FR" sz="1600" i="1" dirty="0">
                <a:solidFill>
                  <a:schemeClr val="bg1"/>
                </a:solidFill>
              </a:rPr>
              <a:t> - </a:t>
            </a:r>
            <a:r>
              <a:rPr lang="fr-FR" sz="1600" i="1" dirty="0" err="1">
                <a:solidFill>
                  <a:schemeClr val="bg1"/>
                </a:solidFill>
              </a:rPr>
              <a:t>ré</a:t>
            </a:r>
            <a:r>
              <a:rPr lang="fr-FR" sz="1600" i="1" baseline="30000" dirty="0" err="1">
                <a:solidFill>
                  <a:schemeClr val="bg1"/>
                </a:solidFill>
              </a:rPr>
              <a:t>b</a:t>
            </a:r>
            <a:r>
              <a:rPr lang="fr-FR" sz="1600" i="1" dirty="0">
                <a:solidFill>
                  <a:schemeClr val="bg1"/>
                </a:solidFill>
              </a:rPr>
              <a:t> - </a:t>
            </a:r>
            <a:r>
              <a:rPr lang="fr-FR" sz="1600" i="1" dirty="0" err="1">
                <a:solidFill>
                  <a:schemeClr val="bg1"/>
                </a:solidFill>
              </a:rPr>
              <a:t>sol</a:t>
            </a:r>
            <a:r>
              <a:rPr lang="fr-FR" sz="1600" i="1" baseline="30000" dirty="0" err="1">
                <a:solidFill>
                  <a:schemeClr val="bg1"/>
                </a:solidFill>
              </a:rPr>
              <a:t>b</a:t>
            </a:r>
            <a:r>
              <a:rPr lang="fr-FR" sz="1600" i="1" dirty="0">
                <a:solidFill>
                  <a:schemeClr val="bg1"/>
                </a:solidFill>
              </a:rPr>
              <a:t>)</a:t>
            </a:r>
            <a:endParaRPr lang="fr-FR" sz="1600" i="1" baseline="300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053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157">
        <p:fade/>
      </p:transition>
    </mc:Choice>
    <mc:Fallback xmlns="">
      <p:transition spd="med" advTm="101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DF826C-DB34-566F-D143-89663EF3A5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91B7EB27-B041-1778-C626-095CE5DDE38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"/>
          </a:blip>
          <a:srcRect t="31039" b="291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A183A413-77FA-5F0F-AEB6-70AB91C23D29}"/>
              </a:ext>
            </a:extLst>
          </p:cNvPr>
          <p:cNvSpPr txBox="1">
            <a:spLocks/>
          </p:cNvSpPr>
          <p:nvPr/>
        </p:nvSpPr>
        <p:spPr>
          <a:xfrm>
            <a:off x="824276" y="391219"/>
            <a:ext cx="10543444" cy="802665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chemeClr val="bg1"/>
                </a:solidFill>
              </a:rPr>
              <a:t>Quelle est la modulation aux mesures 30-31 ?</a:t>
            </a:r>
          </a:p>
        </p:txBody>
      </p: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A078F4E7-2FDD-5A3E-935B-272C5B4E0110}"/>
              </a:ext>
            </a:extLst>
          </p:cNvPr>
          <p:cNvSpPr txBox="1">
            <a:spLocks/>
          </p:cNvSpPr>
          <p:nvPr/>
        </p:nvSpPr>
        <p:spPr>
          <a:xfrm>
            <a:off x="289581" y="3207562"/>
            <a:ext cx="6277954" cy="61366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rgbClr val="00B0F0"/>
                </a:solidFill>
              </a:rPr>
              <a:t>Nouvelles altérations accidentelles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9ADAAAF7-75FB-DA41-6A7A-47385E047F71}"/>
              </a:ext>
            </a:extLst>
          </p:cNvPr>
          <p:cNvSpPr txBox="1">
            <a:spLocks/>
          </p:cNvSpPr>
          <p:nvPr/>
        </p:nvSpPr>
        <p:spPr>
          <a:xfrm>
            <a:off x="6913581" y="3215068"/>
            <a:ext cx="4962499" cy="613661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bg1"/>
                </a:solidFill>
              </a:rPr>
              <a:t>Sol bécarre</a:t>
            </a:r>
            <a:endParaRPr lang="fr-FR" sz="2200" i="1" baseline="30000" dirty="0">
              <a:solidFill>
                <a:schemeClr val="bg1"/>
              </a:solidFill>
            </a:endParaRP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29354BD0-6C91-EF0A-DB38-4DA69CFF9A0B}"/>
              </a:ext>
            </a:extLst>
          </p:cNvPr>
          <p:cNvSpPr txBox="1">
            <a:spLocks/>
          </p:cNvSpPr>
          <p:nvPr/>
        </p:nvSpPr>
        <p:spPr>
          <a:xfrm>
            <a:off x="289581" y="4011104"/>
            <a:ext cx="6277954" cy="9757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rgbClr val="00B0F0"/>
                </a:solidFill>
              </a:rPr>
              <a:t>Ajout ou suppression avec les altérations de l’armure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3EB98554-835C-8BFA-8FF5-D5727BF6F6DE}"/>
              </a:ext>
            </a:extLst>
          </p:cNvPr>
          <p:cNvSpPr txBox="1">
            <a:spLocks/>
          </p:cNvSpPr>
          <p:nvPr/>
        </p:nvSpPr>
        <p:spPr>
          <a:xfrm>
            <a:off x="6913581" y="4017575"/>
            <a:ext cx="4962499" cy="965680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bg1"/>
                </a:solidFill>
              </a:rPr>
              <a:t>si</a:t>
            </a:r>
            <a:r>
              <a:rPr lang="fr-FR" sz="2200" i="1" baseline="30000" dirty="0">
                <a:solidFill>
                  <a:schemeClr val="bg1"/>
                </a:solidFill>
              </a:rPr>
              <a:t>b</a:t>
            </a:r>
            <a:r>
              <a:rPr lang="fr-FR" sz="2200" i="1" dirty="0">
                <a:solidFill>
                  <a:schemeClr val="bg1"/>
                </a:solidFill>
              </a:rPr>
              <a:t> + </a:t>
            </a:r>
            <a:r>
              <a:rPr lang="fr-FR" sz="2200" i="1" dirty="0" err="1">
                <a:solidFill>
                  <a:schemeClr val="bg1"/>
                </a:solidFill>
              </a:rPr>
              <a:t>mi</a:t>
            </a:r>
            <a:r>
              <a:rPr lang="fr-FR" sz="2200" i="1" baseline="30000" dirty="0" err="1">
                <a:solidFill>
                  <a:schemeClr val="bg1"/>
                </a:solidFill>
              </a:rPr>
              <a:t>b</a:t>
            </a:r>
            <a:r>
              <a:rPr lang="fr-FR" sz="2200" i="1" dirty="0">
                <a:solidFill>
                  <a:schemeClr val="bg1"/>
                </a:solidFill>
              </a:rPr>
              <a:t> + </a:t>
            </a:r>
            <a:r>
              <a:rPr lang="fr-FR" sz="2200" i="1" dirty="0" err="1">
                <a:solidFill>
                  <a:schemeClr val="bg1"/>
                </a:solidFill>
              </a:rPr>
              <a:t>la</a:t>
            </a:r>
            <a:r>
              <a:rPr lang="fr-FR" sz="2200" i="1" baseline="30000" dirty="0" err="1">
                <a:solidFill>
                  <a:schemeClr val="bg1"/>
                </a:solidFill>
              </a:rPr>
              <a:t>b</a:t>
            </a:r>
            <a:r>
              <a:rPr lang="fr-FR" sz="2200" i="1" dirty="0">
                <a:solidFill>
                  <a:schemeClr val="bg1"/>
                </a:solidFill>
              </a:rPr>
              <a:t> + </a:t>
            </a:r>
            <a:r>
              <a:rPr lang="fr-FR" sz="2200" i="1" dirty="0" err="1">
                <a:solidFill>
                  <a:schemeClr val="bg1"/>
                </a:solidFill>
              </a:rPr>
              <a:t>ré</a:t>
            </a:r>
            <a:r>
              <a:rPr lang="fr-FR" sz="2200" i="1" baseline="30000" dirty="0" err="1">
                <a:solidFill>
                  <a:schemeClr val="bg1"/>
                </a:solidFill>
              </a:rPr>
              <a:t>b</a:t>
            </a:r>
            <a:r>
              <a:rPr lang="fr-FR" sz="2200" i="1" dirty="0">
                <a:solidFill>
                  <a:schemeClr val="bg1"/>
                </a:solidFill>
              </a:rPr>
              <a:t> </a:t>
            </a:r>
            <a:r>
              <a:rPr lang="fr-FR" sz="2200" i="1" strike="sngStrike" dirty="0">
                <a:solidFill>
                  <a:schemeClr val="bg1">
                    <a:lumMod val="75000"/>
                  </a:schemeClr>
                </a:solidFill>
              </a:rPr>
              <a:t>+ </a:t>
            </a:r>
            <a:r>
              <a:rPr lang="fr-FR" sz="2200" i="1" strike="sngStrike" dirty="0" err="1">
                <a:solidFill>
                  <a:schemeClr val="bg1">
                    <a:lumMod val="75000"/>
                  </a:schemeClr>
                </a:solidFill>
              </a:rPr>
              <a:t>sol</a:t>
            </a:r>
            <a:r>
              <a:rPr lang="fr-FR" sz="2200" i="1" strike="sngStrike" baseline="30000" dirty="0" err="1">
                <a:solidFill>
                  <a:schemeClr val="bg1">
                    <a:lumMod val="75000"/>
                  </a:schemeClr>
                </a:solidFill>
              </a:rPr>
              <a:t>b</a:t>
            </a:r>
            <a:endParaRPr lang="fr-FR" sz="2200" i="1" strike="sngStrike" baseline="30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1FE5DE7C-B0AD-9C5C-0C05-2D30B7AF8F9E}"/>
              </a:ext>
            </a:extLst>
          </p:cNvPr>
          <p:cNvSpPr txBox="1">
            <a:spLocks/>
          </p:cNvSpPr>
          <p:nvPr/>
        </p:nvSpPr>
        <p:spPr>
          <a:xfrm>
            <a:off x="289581" y="5176761"/>
            <a:ext cx="6277954" cy="61366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rgbClr val="00B0F0"/>
                </a:solidFill>
              </a:rPr>
              <a:t>Nouvelle armure</a:t>
            </a: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157CEB8D-21C7-B41B-5759-E6CD8B6921AB}"/>
              </a:ext>
            </a:extLst>
          </p:cNvPr>
          <p:cNvSpPr txBox="1">
            <a:spLocks/>
          </p:cNvSpPr>
          <p:nvPr/>
        </p:nvSpPr>
        <p:spPr>
          <a:xfrm>
            <a:off x="6913581" y="5172101"/>
            <a:ext cx="4962499" cy="613661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bg1"/>
                </a:solidFill>
              </a:rPr>
              <a:t>4</a:t>
            </a:r>
            <a:r>
              <a:rPr lang="fr-FR" sz="2200" i="1" baseline="30000" dirty="0">
                <a:solidFill>
                  <a:schemeClr val="bg1"/>
                </a:solidFill>
              </a:rPr>
              <a:t>b</a:t>
            </a:r>
            <a:r>
              <a:rPr lang="fr-FR" sz="2200" i="1" dirty="0">
                <a:solidFill>
                  <a:schemeClr val="bg1"/>
                </a:solidFill>
              </a:rPr>
              <a:t> Majeur</a:t>
            </a:r>
            <a:endParaRPr lang="fr-FR" sz="2200" i="1" baseline="30000" dirty="0">
              <a:solidFill>
                <a:schemeClr val="bg1"/>
              </a:solidFill>
            </a:endParaRP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1056C697-3EB2-0853-89AC-EB27314E6BC3}"/>
              </a:ext>
            </a:extLst>
          </p:cNvPr>
          <p:cNvSpPr txBox="1">
            <a:spLocks/>
          </p:cNvSpPr>
          <p:nvPr/>
        </p:nvSpPr>
        <p:spPr>
          <a:xfrm>
            <a:off x="289581" y="5980303"/>
            <a:ext cx="6277954" cy="61366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rgbClr val="00B0F0"/>
                </a:solidFill>
              </a:rPr>
              <a:t>Modulation</a:t>
            </a:r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B6322FD7-2AF5-5817-B41B-BE1999F8C8E6}"/>
              </a:ext>
            </a:extLst>
          </p:cNvPr>
          <p:cNvSpPr txBox="1">
            <a:spLocks/>
          </p:cNvSpPr>
          <p:nvPr/>
        </p:nvSpPr>
        <p:spPr>
          <a:xfrm>
            <a:off x="6913581" y="5974607"/>
            <a:ext cx="4962499" cy="613661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 err="1">
                <a:solidFill>
                  <a:schemeClr val="bg1"/>
                </a:solidFill>
              </a:rPr>
              <a:t>La</a:t>
            </a:r>
            <a:r>
              <a:rPr lang="fr-FR" sz="2200" i="1" baseline="30000" dirty="0" err="1">
                <a:solidFill>
                  <a:schemeClr val="bg1"/>
                </a:solidFill>
              </a:rPr>
              <a:t>b</a:t>
            </a:r>
            <a:r>
              <a:rPr lang="fr-FR" sz="2200" i="1" dirty="0">
                <a:solidFill>
                  <a:schemeClr val="bg1"/>
                </a:solidFill>
              </a:rPr>
              <a:t> Majeur</a:t>
            </a:r>
            <a:endParaRPr lang="fr-FR" sz="2200" i="1" baseline="30000" dirty="0">
              <a:solidFill>
                <a:schemeClr val="bg1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AAB52DCD-FC54-BB26-1097-0C29124FB0D9}"/>
              </a:ext>
            </a:extLst>
          </p:cNvPr>
          <p:cNvSpPr txBox="1"/>
          <p:nvPr/>
        </p:nvSpPr>
        <p:spPr>
          <a:xfrm>
            <a:off x="4394253" y="6611779"/>
            <a:ext cx="34034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00" b="1" dirty="0"/>
              <a:t>© Editions Tommy DESCAMPS – Tous droits réservés – 2026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5A575D2-EEC7-5D73-64CA-DE10114A89AF}"/>
              </a:ext>
            </a:extLst>
          </p:cNvPr>
          <p:cNvSpPr txBox="1">
            <a:spLocks/>
          </p:cNvSpPr>
          <p:nvPr/>
        </p:nvSpPr>
        <p:spPr>
          <a:xfrm>
            <a:off x="6900806" y="2676551"/>
            <a:ext cx="964504" cy="30014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600" i="1" dirty="0">
                <a:solidFill>
                  <a:srgbClr val="FFC000"/>
                </a:solidFill>
              </a:rPr>
              <a:t>La </a:t>
            </a:r>
            <a:r>
              <a:rPr lang="fr-FR" sz="1600" i="1" baseline="30000" dirty="0">
                <a:solidFill>
                  <a:srgbClr val="FFC000"/>
                </a:solidFill>
              </a:rPr>
              <a:t>bécarre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363D8440-8A5F-5EFC-2AFC-662812213F41}"/>
              </a:ext>
            </a:extLst>
          </p:cNvPr>
          <p:cNvSpPr txBox="1">
            <a:spLocks/>
          </p:cNvSpPr>
          <p:nvPr/>
        </p:nvSpPr>
        <p:spPr>
          <a:xfrm>
            <a:off x="4123982" y="2676551"/>
            <a:ext cx="964504" cy="30014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600" i="1" dirty="0">
                <a:solidFill>
                  <a:srgbClr val="FFC000"/>
                </a:solidFill>
              </a:rPr>
              <a:t>Ré </a:t>
            </a:r>
            <a:r>
              <a:rPr lang="fr-FR" sz="1600" i="1" baseline="30000" dirty="0">
                <a:solidFill>
                  <a:srgbClr val="FFC000"/>
                </a:solidFill>
              </a:rPr>
              <a:t>bécarre</a:t>
            </a:r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F0C4AB86-1016-3693-A77A-5B4B98700774}"/>
              </a:ext>
            </a:extLst>
          </p:cNvPr>
          <p:cNvSpPr txBox="1">
            <a:spLocks/>
          </p:cNvSpPr>
          <p:nvPr/>
        </p:nvSpPr>
        <p:spPr>
          <a:xfrm>
            <a:off x="3402460" y="2358589"/>
            <a:ext cx="2407548" cy="30014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600" i="1" dirty="0" err="1">
                <a:solidFill>
                  <a:srgbClr val="7030A0"/>
                </a:solidFill>
              </a:rPr>
              <a:t>Mi</a:t>
            </a:r>
            <a:r>
              <a:rPr lang="fr-FR" sz="1600" i="1" baseline="30000" dirty="0" err="1">
                <a:solidFill>
                  <a:srgbClr val="7030A0"/>
                </a:solidFill>
              </a:rPr>
              <a:t>b</a:t>
            </a:r>
            <a:r>
              <a:rPr lang="fr-FR" sz="1600" i="1" dirty="0">
                <a:solidFill>
                  <a:srgbClr val="7030A0"/>
                </a:solidFill>
              </a:rPr>
              <a:t> mineur</a:t>
            </a:r>
            <a:endParaRPr lang="fr-FR" sz="1600" i="1" baseline="30000" dirty="0">
              <a:solidFill>
                <a:srgbClr val="7030A0"/>
              </a:solidFill>
            </a:endParaRPr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7E49DE6E-989C-9534-DE55-3BD5CF163009}"/>
              </a:ext>
            </a:extLst>
          </p:cNvPr>
          <p:cNvSpPr txBox="1">
            <a:spLocks/>
          </p:cNvSpPr>
          <p:nvPr/>
        </p:nvSpPr>
        <p:spPr>
          <a:xfrm>
            <a:off x="9677630" y="2676551"/>
            <a:ext cx="964504" cy="30014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600" i="1" dirty="0">
                <a:solidFill>
                  <a:srgbClr val="FFC000"/>
                </a:solidFill>
              </a:rPr>
              <a:t>Mi </a:t>
            </a:r>
            <a:r>
              <a:rPr lang="fr-FR" sz="1600" i="1" baseline="30000" dirty="0">
                <a:solidFill>
                  <a:srgbClr val="FFC000"/>
                </a:solidFill>
              </a:rPr>
              <a:t>bécarre</a:t>
            </a:r>
          </a:p>
        </p:txBody>
      </p:sp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id="{95937464-C27B-4A4E-4A3F-84653381863F}"/>
              </a:ext>
            </a:extLst>
          </p:cNvPr>
          <p:cNvSpPr txBox="1">
            <a:spLocks/>
          </p:cNvSpPr>
          <p:nvPr/>
        </p:nvSpPr>
        <p:spPr>
          <a:xfrm>
            <a:off x="8960171" y="2358589"/>
            <a:ext cx="2407548" cy="30014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600" i="1" dirty="0">
                <a:solidFill>
                  <a:srgbClr val="7030A0"/>
                </a:solidFill>
              </a:rPr>
              <a:t>Fa mineur</a:t>
            </a:r>
            <a:endParaRPr lang="fr-FR" sz="1600" i="1" baseline="30000" dirty="0">
              <a:solidFill>
                <a:srgbClr val="7030A0"/>
              </a:solidFill>
            </a:endParaRPr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16CD9648-E14F-1462-01E2-E1F81CEECB6B}"/>
              </a:ext>
            </a:extLst>
          </p:cNvPr>
          <p:cNvSpPr txBox="1">
            <a:spLocks/>
          </p:cNvSpPr>
          <p:nvPr/>
        </p:nvSpPr>
        <p:spPr>
          <a:xfrm>
            <a:off x="6183347" y="2358589"/>
            <a:ext cx="2407548" cy="30057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600" i="1" dirty="0">
                <a:solidFill>
                  <a:srgbClr val="7030A0"/>
                </a:solidFill>
              </a:rPr>
              <a:t>Si</a:t>
            </a:r>
            <a:r>
              <a:rPr lang="fr-FR" sz="1600" i="1" baseline="30000" dirty="0">
                <a:solidFill>
                  <a:srgbClr val="7030A0"/>
                </a:solidFill>
              </a:rPr>
              <a:t>b</a:t>
            </a:r>
            <a:r>
              <a:rPr lang="fr-FR" sz="1600" i="1" dirty="0">
                <a:solidFill>
                  <a:srgbClr val="7030A0"/>
                </a:solidFill>
              </a:rPr>
              <a:t> mineur</a:t>
            </a:r>
            <a:endParaRPr lang="fr-FR" sz="1600" i="1" baseline="30000" dirty="0">
              <a:solidFill>
                <a:srgbClr val="7030A0"/>
              </a:solidFill>
            </a:endParaRPr>
          </a:p>
        </p:txBody>
      </p:sp>
      <p:sp>
        <p:nvSpPr>
          <p:cNvPr id="19" name="Espace réservé du contenu 2">
            <a:extLst>
              <a:ext uri="{FF2B5EF4-FFF2-40B4-BE49-F238E27FC236}">
                <a16:creationId xmlns:a16="http://schemas.microsoft.com/office/drawing/2014/main" id="{C7F38E25-E770-8138-5E81-0D824D499DF4}"/>
              </a:ext>
            </a:extLst>
          </p:cNvPr>
          <p:cNvSpPr txBox="1">
            <a:spLocks/>
          </p:cNvSpPr>
          <p:nvPr/>
        </p:nvSpPr>
        <p:spPr>
          <a:xfrm>
            <a:off x="3402460" y="1952602"/>
            <a:ext cx="2407548" cy="30014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600" i="1" dirty="0" err="1">
                <a:solidFill>
                  <a:srgbClr val="C00000"/>
                </a:solidFill>
              </a:rPr>
              <a:t>Sol</a:t>
            </a:r>
            <a:r>
              <a:rPr lang="fr-FR" sz="1600" i="1" baseline="30000" dirty="0" err="1">
                <a:solidFill>
                  <a:srgbClr val="C00000"/>
                </a:solidFill>
              </a:rPr>
              <a:t>b</a:t>
            </a:r>
            <a:r>
              <a:rPr lang="fr-FR" sz="1600" i="1" dirty="0">
                <a:solidFill>
                  <a:srgbClr val="C00000"/>
                </a:solidFill>
              </a:rPr>
              <a:t> Majeur</a:t>
            </a:r>
            <a:endParaRPr lang="fr-FR" sz="1600" i="1" baseline="30000" dirty="0">
              <a:solidFill>
                <a:srgbClr val="C00000"/>
              </a:solidFill>
            </a:endParaRPr>
          </a:p>
        </p:txBody>
      </p:sp>
      <p:sp>
        <p:nvSpPr>
          <p:cNvPr id="20" name="Espace réservé du contenu 2">
            <a:extLst>
              <a:ext uri="{FF2B5EF4-FFF2-40B4-BE49-F238E27FC236}">
                <a16:creationId xmlns:a16="http://schemas.microsoft.com/office/drawing/2014/main" id="{CE405E84-05DA-4E6F-6140-6924BEBBE068}"/>
              </a:ext>
            </a:extLst>
          </p:cNvPr>
          <p:cNvSpPr txBox="1">
            <a:spLocks/>
          </p:cNvSpPr>
          <p:nvPr/>
        </p:nvSpPr>
        <p:spPr>
          <a:xfrm>
            <a:off x="8960172" y="1952602"/>
            <a:ext cx="2407548" cy="30014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600" i="1" dirty="0" err="1">
                <a:solidFill>
                  <a:srgbClr val="002060"/>
                </a:solidFill>
              </a:rPr>
              <a:t>La</a:t>
            </a:r>
            <a:r>
              <a:rPr lang="fr-FR" sz="1600" i="1" baseline="30000" dirty="0" err="1">
                <a:solidFill>
                  <a:srgbClr val="002060"/>
                </a:solidFill>
              </a:rPr>
              <a:t>b</a:t>
            </a:r>
            <a:r>
              <a:rPr lang="fr-FR" sz="1600" i="1" dirty="0">
                <a:solidFill>
                  <a:srgbClr val="002060"/>
                </a:solidFill>
              </a:rPr>
              <a:t> Majeur</a:t>
            </a:r>
            <a:endParaRPr lang="fr-FR" sz="1600" i="1" baseline="30000" dirty="0">
              <a:solidFill>
                <a:srgbClr val="002060"/>
              </a:solidFill>
            </a:endParaRPr>
          </a:p>
        </p:txBody>
      </p:sp>
      <p:sp>
        <p:nvSpPr>
          <p:cNvPr id="21" name="Espace réservé du contenu 2">
            <a:extLst>
              <a:ext uri="{FF2B5EF4-FFF2-40B4-BE49-F238E27FC236}">
                <a16:creationId xmlns:a16="http://schemas.microsoft.com/office/drawing/2014/main" id="{23F7C4AC-A9EF-3460-C3E7-B8174FDD0748}"/>
              </a:ext>
            </a:extLst>
          </p:cNvPr>
          <p:cNvSpPr txBox="1">
            <a:spLocks/>
          </p:cNvSpPr>
          <p:nvPr/>
        </p:nvSpPr>
        <p:spPr>
          <a:xfrm>
            <a:off x="6183347" y="1952176"/>
            <a:ext cx="2407548" cy="30057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600" b="1" i="1" dirty="0" err="1">
                <a:solidFill>
                  <a:srgbClr val="00B050"/>
                </a:solidFill>
              </a:rPr>
              <a:t>Ré</a:t>
            </a:r>
            <a:r>
              <a:rPr lang="fr-FR" sz="1600" b="1" i="1" baseline="30000" dirty="0" err="1">
                <a:solidFill>
                  <a:srgbClr val="00B050"/>
                </a:solidFill>
              </a:rPr>
              <a:t>b</a:t>
            </a:r>
            <a:r>
              <a:rPr lang="fr-FR" sz="1600" b="1" i="1" dirty="0">
                <a:solidFill>
                  <a:srgbClr val="00B050"/>
                </a:solidFill>
              </a:rPr>
              <a:t> Majeur</a:t>
            </a:r>
            <a:endParaRPr lang="fr-FR" sz="1600" b="1" i="1" baseline="30000" dirty="0">
              <a:solidFill>
                <a:srgbClr val="00B050"/>
              </a:solidFill>
            </a:endParaRPr>
          </a:p>
        </p:txBody>
      </p:sp>
      <p:sp>
        <p:nvSpPr>
          <p:cNvPr id="25" name="Espace réservé du contenu 2">
            <a:extLst>
              <a:ext uri="{FF2B5EF4-FFF2-40B4-BE49-F238E27FC236}">
                <a16:creationId xmlns:a16="http://schemas.microsoft.com/office/drawing/2014/main" id="{59080D44-649C-5144-EA64-D4CCDA00B34A}"/>
              </a:ext>
            </a:extLst>
          </p:cNvPr>
          <p:cNvSpPr txBox="1">
            <a:spLocks/>
          </p:cNvSpPr>
          <p:nvPr/>
        </p:nvSpPr>
        <p:spPr>
          <a:xfrm>
            <a:off x="629699" y="2676551"/>
            <a:ext cx="2407548" cy="300147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600" i="1" dirty="0">
                <a:solidFill>
                  <a:schemeClr val="bg1"/>
                </a:solidFill>
              </a:rPr>
              <a:t>Note sensible</a:t>
            </a:r>
            <a:endParaRPr lang="fr-FR" sz="1600" i="1" baseline="30000" dirty="0">
              <a:solidFill>
                <a:schemeClr val="bg1"/>
              </a:solidFill>
            </a:endParaRPr>
          </a:p>
        </p:txBody>
      </p:sp>
      <p:sp>
        <p:nvSpPr>
          <p:cNvPr id="26" name="Espace réservé du contenu 2">
            <a:extLst>
              <a:ext uri="{FF2B5EF4-FFF2-40B4-BE49-F238E27FC236}">
                <a16:creationId xmlns:a16="http://schemas.microsoft.com/office/drawing/2014/main" id="{B1D0B0AC-FEE7-D67F-60D3-8318F56D9800}"/>
              </a:ext>
            </a:extLst>
          </p:cNvPr>
          <p:cNvSpPr txBox="1">
            <a:spLocks/>
          </p:cNvSpPr>
          <p:nvPr/>
        </p:nvSpPr>
        <p:spPr>
          <a:xfrm>
            <a:off x="629699" y="2358589"/>
            <a:ext cx="2407548" cy="300147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600" i="1" dirty="0">
                <a:solidFill>
                  <a:schemeClr val="bg1"/>
                </a:solidFill>
              </a:rPr>
              <a:t>Tons mineurs</a:t>
            </a:r>
            <a:endParaRPr lang="fr-FR" sz="1600" i="1" baseline="30000" dirty="0">
              <a:solidFill>
                <a:schemeClr val="bg1"/>
              </a:solidFill>
            </a:endParaRPr>
          </a:p>
        </p:txBody>
      </p:sp>
      <p:sp>
        <p:nvSpPr>
          <p:cNvPr id="27" name="Espace réservé du contenu 2">
            <a:extLst>
              <a:ext uri="{FF2B5EF4-FFF2-40B4-BE49-F238E27FC236}">
                <a16:creationId xmlns:a16="http://schemas.microsoft.com/office/drawing/2014/main" id="{7C7A2FB6-C681-DAF8-C27D-001AE581C521}"/>
              </a:ext>
            </a:extLst>
          </p:cNvPr>
          <p:cNvSpPr txBox="1">
            <a:spLocks/>
          </p:cNvSpPr>
          <p:nvPr/>
        </p:nvSpPr>
        <p:spPr>
          <a:xfrm>
            <a:off x="629699" y="1952602"/>
            <a:ext cx="2407548" cy="300147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600" i="1" dirty="0">
                <a:solidFill>
                  <a:schemeClr val="bg1"/>
                </a:solidFill>
              </a:rPr>
              <a:t>Tons Majeurs</a:t>
            </a:r>
            <a:endParaRPr lang="fr-FR" sz="1600" i="1" baseline="30000" dirty="0">
              <a:solidFill>
                <a:schemeClr val="bg1"/>
              </a:solidFill>
            </a:endParaRPr>
          </a:p>
        </p:txBody>
      </p:sp>
      <p:sp>
        <p:nvSpPr>
          <p:cNvPr id="28" name="Espace réservé du contenu 2">
            <a:extLst>
              <a:ext uri="{FF2B5EF4-FFF2-40B4-BE49-F238E27FC236}">
                <a16:creationId xmlns:a16="http://schemas.microsoft.com/office/drawing/2014/main" id="{B1AE0440-F2E0-8E5A-DCE8-55A248AA69E0}"/>
              </a:ext>
            </a:extLst>
          </p:cNvPr>
          <p:cNvSpPr txBox="1">
            <a:spLocks/>
          </p:cNvSpPr>
          <p:nvPr/>
        </p:nvSpPr>
        <p:spPr>
          <a:xfrm>
            <a:off x="3402460" y="1383387"/>
            <a:ext cx="2407548" cy="463375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600" i="1" dirty="0">
                <a:solidFill>
                  <a:schemeClr val="bg1"/>
                </a:solidFill>
              </a:rPr>
              <a:t>6 </a:t>
            </a:r>
            <a:r>
              <a:rPr lang="fr-FR" sz="1600" i="1" baseline="30000" dirty="0">
                <a:solidFill>
                  <a:schemeClr val="bg1"/>
                </a:solidFill>
              </a:rPr>
              <a:t>b                                                                                           </a:t>
            </a:r>
            <a:r>
              <a:rPr lang="fr-FR" sz="1400" i="1" dirty="0">
                <a:solidFill>
                  <a:schemeClr val="bg1"/>
                </a:solidFill>
              </a:rPr>
              <a:t>(si</a:t>
            </a:r>
            <a:r>
              <a:rPr lang="fr-FR" sz="1400" i="1" baseline="30000" dirty="0">
                <a:solidFill>
                  <a:schemeClr val="bg1"/>
                </a:solidFill>
              </a:rPr>
              <a:t>b</a:t>
            </a:r>
            <a:r>
              <a:rPr lang="fr-FR" sz="1400" i="1" dirty="0">
                <a:solidFill>
                  <a:schemeClr val="bg1"/>
                </a:solidFill>
              </a:rPr>
              <a:t> - </a:t>
            </a:r>
            <a:r>
              <a:rPr lang="fr-FR" sz="1400" i="1" dirty="0" err="1">
                <a:solidFill>
                  <a:schemeClr val="bg1"/>
                </a:solidFill>
              </a:rPr>
              <a:t>mi</a:t>
            </a:r>
            <a:r>
              <a:rPr lang="fr-FR" sz="1400" i="1" baseline="30000" dirty="0" err="1">
                <a:solidFill>
                  <a:schemeClr val="bg1"/>
                </a:solidFill>
              </a:rPr>
              <a:t>b</a:t>
            </a:r>
            <a:r>
              <a:rPr lang="fr-FR" sz="1400" i="1" dirty="0">
                <a:solidFill>
                  <a:schemeClr val="bg1"/>
                </a:solidFill>
              </a:rPr>
              <a:t> - </a:t>
            </a:r>
            <a:r>
              <a:rPr lang="fr-FR" sz="1400" i="1" dirty="0" err="1">
                <a:solidFill>
                  <a:schemeClr val="bg1"/>
                </a:solidFill>
              </a:rPr>
              <a:t>la</a:t>
            </a:r>
            <a:r>
              <a:rPr lang="fr-FR" sz="1400" i="1" baseline="30000" dirty="0" err="1">
                <a:solidFill>
                  <a:schemeClr val="bg1"/>
                </a:solidFill>
              </a:rPr>
              <a:t>b</a:t>
            </a:r>
            <a:r>
              <a:rPr lang="fr-FR" sz="1400" i="1" dirty="0">
                <a:solidFill>
                  <a:schemeClr val="bg1"/>
                </a:solidFill>
              </a:rPr>
              <a:t> - </a:t>
            </a:r>
            <a:r>
              <a:rPr lang="fr-FR" sz="1400" i="1" dirty="0" err="1">
                <a:solidFill>
                  <a:schemeClr val="bg1"/>
                </a:solidFill>
              </a:rPr>
              <a:t>ré</a:t>
            </a:r>
            <a:r>
              <a:rPr lang="fr-FR" sz="1400" i="1" baseline="30000" dirty="0" err="1">
                <a:solidFill>
                  <a:schemeClr val="bg1"/>
                </a:solidFill>
              </a:rPr>
              <a:t>b</a:t>
            </a:r>
            <a:r>
              <a:rPr lang="fr-FR" sz="1400" i="1" dirty="0">
                <a:solidFill>
                  <a:schemeClr val="bg1"/>
                </a:solidFill>
              </a:rPr>
              <a:t> - </a:t>
            </a:r>
            <a:r>
              <a:rPr lang="fr-FR" sz="1400" i="1" dirty="0" err="1">
                <a:solidFill>
                  <a:schemeClr val="bg1"/>
                </a:solidFill>
              </a:rPr>
              <a:t>sol</a:t>
            </a:r>
            <a:r>
              <a:rPr lang="fr-FR" sz="1400" i="1" baseline="30000" dirty="0" err="1">
                <a:solidFill>
                  <a:schemeClr val="bg1"/>
                </a:solidFill>
              </a:rPr>
              <a:t>b</a:t>
            </a:r>
            <a:r>
              <a:rPr lang="fr-FR" sz="1400" i="1" dirty="0">
                <a:solidFill>
                  <a:schemeClr val="bg1"/>
                </a:solidFill>
              </a:rPr>
              <a:t> - </a:t>
            </a:r>
            <a:r>
              <a:rPr lang="fr-FR" sz="1400" i="1" dirty="0" err="1">
                <a:solidFill>
                  <a:schemeClr val="bg1"/>
                </a:solidFill>
              </a:rPr>
              <a:t>do</a:t>
            </a:r>
            <a:r>
              <a:rPr lang="fr-FR" sz="1400" i="1" baseline="30000" dirty="0" err="1">
                <a:solidFill>
                  <a:schemeClr val="bg1"/>
                </a:solidFill>
              </a:rPr>
              <a:t>b</a:t>
            </a:r>
            <a:r>
              <a:rPr lang="fr-FR" sz="1400" i="1" dirty="0">
                <a:solidFill>
                  <a:schemeClr val="bg1"/>
                </a:solidFill>
              </a:rPr>
              <a:t>)</a:t>
            </a:r>
            <a:endParaRPr lang="fr-FR" sz="1600" i="1" baseline="30000" dirty="0">
              <a:solidFill>
                <a:schemeClr val="bg1"/>
              </a:solidFill>
            </a:endParaRPr>
          </a:p>
        </p:txBody>
      </p:sp>
      <p:sp>
        <p:nvSpPr>
          <p:cNvPr id="29" name="Espace réservé du contenu 2">
            <a:extLst>
              <a:ext uri="{FF2B5EF4-FFF2-40B4-BE49-F238E27FC236}">
                <a16:creationId xmlns:a16="http://schemas.microsoft.com/office/drawing/2014/main" id="{B1F3C251-5666-6076-87AD-85D2C26A21E5}"/>
              </a:ext>
            </a:extLst>
          </p:cNvPr>
          <p:cNvSpPr txBox="1">
            <a:spLocks/>
          </p:cNvSpPr>
          <p:nvPr/>
        </p:nvSpPr>
        <p:spPr>
          <a:xfrm>
            <a:off x="6183347" y="1382729"/>
            <a:ext cx="2407548" cy="464033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600" i="1" dirty="0">
                <a:solidFill>
                  <a:schemeClr val="bg1"/>
                </a:solidFill>
              </a:rPr>
              <a:t>5 </a:t>
            </a:r>
            <a:r>
              <a:rPr lang="fr-FR" sz="1600" i="1" baseline="30000" dirty="0">
                <a:solidFill>
                  <a:schemeClr val="bg1"/>
                </a:solidFill>
              </a:rPr>
              <a:t>b                                                                                        </a:t>
            </a:r>
            <a:r>
              <a:rPr lang="fr-FR" sz="1600" i="1" dirty="0">
                <a:solidFill>
                  <a:schemeClr val="bg1"/>
                </a:solidFill>
              </a:rPr>
              <a:t>(si</a:t>
            </a:r>
            <a:r>
              <a:rPr lang="fr-FR" sz="1600" i="1" baseline="30000" dirty="0">
                <a:solidFill>
                  <a:schemeClr val="bg1"/>
                </a:solidFill>
              </a:rPr>
              <a:t>b</a:t>
            </a:r>
            <a:r>
              <a:rPr lang="fr-FR" sz="1600" i="1" dirty="0">
                <a:solidFill>
                  <a:schemeClr val="bg1"/>
                </a:solidFill>
              </a:rPr>
              <a:t> - </a:t>
            </a:r>
            <a:r>
              <a:rPr lang="fr-FR" sz="1600" i="1" dirty="0" err="1">
                <a:solidFill>
                  <a:schemeClr val="bg1"/>
                </a:solidFill>
              </a:rPr>
              <a:t>mi</a:t>
            </a:r>
            <a:r>
              <a:rPr lang="fr-FR" sz="1600" i="1" baseline="30000" dirty="0" err="1">
                <a:solidFill>
                  <a:schemeClr val="bg1"/>
                </a:solidFill>
              </a:rPr>
              <a:t>b</a:t>
            </a:r>
            <a:r>
              <a:rPr lang="fr-FR" sz="1600" i="1" dirty="0">
                <a:solidFill>
                  <a:schemeClr val="bg1"/>
                </a:solidFill>
              </a:rPr>
              <a:t> - </a:t>
            </a:r>
            <a:r>
              <a:rPr lang="fr-FR" sz="1600" i="1" dirty="0" err="1">
                <a:solidFill>
                  <a:schemeClr val="bg1"/>
                </a:solidFill>
              </a:rPr>
              <a:t>la</a:t>
            </a:r>
            <a:r>
              <a:rPr lang="fr-FR" sz="1600" i="1" baseline="30000" dirty="0" err="1">
                <a:solidFill>
                  <a:schemeClr val="bg1"/>
                </a:solidFill>
              </a:rPr>
              <a:t>b</a:t>
            </a:r>
            <a:r>
              <a:rPr lang="fr-FR" sz="1600" i="1" dirty="0">
                <a:solidFill>
                  <a:schemeClr val="bg1"/>
                </a:solidFill>
              </a:rPr>
              <a:t> - </a:t>
            </a:r>
            <a:r>
              <a:rPr lang="fr-FR" sz="1600" i="1" dirty="0" err="1">
                <a:solidFill>
                  <a:schemeClr val="bg1"/>
                </a:solidFill>
              </a:rPr>
              <a:t>ré</a:t>
            </a:r>
            <a:r>
              <a:rPr lang="fr-FR" sz="1600" i="1" baseline="30000" dirty="0" err="1">
                <a:solidFill>
                  <a:schemeClr val="bg1"/>
                </a:solidFill>
              </a:rPr>
              <a:t>b</a:t>
            </a:r>
            <a:r>
              <a:rPr lang="fr-FR" sz="1600" i="1" dirty="0">
                <a:solidFill>
                  <a:schemeClr val="bg1"/>
                </a:solidFill>
              </a:rPr>
              <a:t> - </a:t>
            </a:r>
            <a:r>
              <a:rPr lang="fr-FR" sz="1600" i="1" dirty="0" err="1">
                <a:solidFill>
                  <a:schemeClr val="bg1"/>
                </a:solidFill>
              </a:rPr>
              <a:t>sol</a:t>
            </a:r>
            <a:r>
              <a:rPr lang="fr-FR" sz="1600" i="1" baseline="30000" dirty="0" err="1">
                <a:solidFill>
                  <a:schemeClr val="bg1"/>
                </a:solidFill>
              </a:rPr>
              <a:t>b</a:t>
            </a:r>
            <a:r>
              <a:rPr lang="fr-FR" sz="1600" i="1" dirty="0">
                <a:solidFill>
                  <a:schemeClr val="bg1"/>
                </a:solidFill>
              </a:rPr>
              <a:t>)</a:t>
            </a:r>
            <a:endParaRPr lang="fr-FR" sz="1600" i="1" baseline="30000" dirty="0">
              <a:solidFill>
                <a:schemeClr val="bg1"/>
              </a:solidFill>
            </a:endParaRPr>
          </a:p>
        </p:txBody>
      </p:sp>
      <p:sp>
        <p:nvSpPr>
          <p:cNvPr id="30" name="Espace réservé du contenu 2">
            <a:extLst>
              <a:ext uri="{FF2B5EF4-FFF2-40B4-BE49-F238E27FC236}">
                <a16:creationId xmlns:a16="http://schemas.microsoft.com/office/drawing/2014/main" id="{C075052F-DE18-1F0C-2D6B-4AAF991E25AC}"/>
              </a:ext>
            </a:extLst>
          </p:cNvPr>
          <p:cNvSpPr txBox="1">
            <a:spLocks/>
          </p:cNvSpPr>
          <p:nvPr/>
        </p:nvSpPr>
        <p:spPr>
          <a:xfrm>
            <a:off x="8960172" y="1383387"/>
            <a:ext cx="2407548" cy="463375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600" i="1" dirty="0">
                <a:solidFill>
                  <a:schemeClr val="bg1"/>
                </a:solidFill>
              </a:rPr>
              <a:t>4 </a:t>
            </a:r>
            <a:r>
              <a:rPr lang="fr-FR" sz="1600" i="1" baseline="30000" dirty="0">
                <a:solidFill>
                  <a:schemeClr val="bg1"/>
                </a:solidFill>
              </a:rPr>
              <a:t>b                                                                                           </a:t>
            </a:r>
            <a:r>
              <a:rPr lang="fr-FR" sz="1600" i="1" dirty="0">
                <a:solidFill>
                  <a:schemeClr val="bg1"/>
                </a:solidFill>
              </a:rPr>
              <a:t>(si</a:t>
            </a:r>
            <a:r>
              <a:rPr lang="fr-FR" sz="1600" i="1" baseline="30000" dirty="0">
                <a:solidFill>
                  <a:schemeClr val="bg1"/>
                </a:solidFill>
              </a:rPr>
              <a:t>b- </a:t>
            </a:r>
            <a:r>
              <a:rPr lang="fr-FR" sz="1600" i="1" dirty="0">
                <a:solidFill>
                  <a:schemeClr val="bg1"/>
                </a:solidFill>
              </a:rPr>
              <a:t> </a:t>
            </a:r>
            <a:r>
              <a:rPr lang="fr-FR" sz="1600" i="1" dirty="0" err="1">
                <a:solidFill>
                  <a:schemeClr val="bg1"/>
                </a:solidFill>
              </a:rPr>
              <a:t>mi</a:t>
            </a:r>
            <a:r>
              <a:rPr lang="fr-FR" sz="1600" i="1" baseline="30000" dirty="0" err="1">
                <a:solidFill>
                  <a:schemeClr val="bg1"/>
                </a:solidFill>
              </a:rPr>
              <a:t>b</a:t>
            </a:r>
            <a:r>
              <a:rPr lang="fr-FR" sz="1600" i="1" dirty="0">
                <a:solidFill>
                  <a:schemeClr val="bg1"/>
                </a:solidFill>
              </a:rPr>
              <a:t> - </a:t>
            </a:r>
            <a:r>
              <a:rPr lang="fr-FR" sz="1600" i="1" dirty="0" err="1">
                <a:solidFill>
                  <a:schemeClr val="bg1"/>
                </a:solidFill>
              </a:rPr>
              <a:t>la</a:t>
            </a:r>
            <a:r>
              <a:rPr lang="fr-FR" sz="1600" i="1" baseline="30000" dirty="0" err="1">
                <a:solidFill>
                  <a:schemeClr val="bg1"/>
                </a:solidFill>
              </a:rPr>
              <a:t>b</a:t>
            </a:r>
            <a:r>
              <a:rPr lang="fr-FR" sz="1600" i="1" dirty="0">
                <a:solidFill>
                  <a:schemeClr val="bg1"/>
                </a:solidFill>
              </a:rPr>
              <a:t> - </a:t>
            </a:r>
            <a:r>
              <a:rPr lang="fr-FR" sz="1600" i="1" dirty="0" err="1">
                <a:solidFill>
                  <a:schemeClr val="bg1"/>
                </a:solidFill>
              </a:rPr>
              <a:t>ré</a:t>
            </a:r>
            <a:r>
              <a:rPr lang="fr-FR" sz="1600" i="1" baseline="30000" dirty="0" err="1">
                <a:solidFill>
                  <a:schemeClr val="bg1"/>
                </a:solidFill>
              </a:rPr>
              <a:t>b</a:t>
            </a:r>
            <a:r>
              <a:rPr lang="fr-FR" sz="1600" i="1" dirty="0">
                <a:solidFill>
                  <a:schemeClr val="bg1"/>
                </a:solidFill>
              </a:rPr>
              <a:t>)</a:t>
            </a:r>
            <a:endParaRPr lang="fr-FR" sz="1600" i="1" baseline="300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058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157">
        <p:fade/>
      </p:transition>
    </mc:Choice>
    <mc:Fallback xmlns="">
      <p:transition spd="med" advTm="101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B4E2EE-8E87-51F6-8BBD-406F3187F1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25E0BB1-718F-CE43-DC8E-07011500F60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"/>
          </a:blip>
          <a:srcRect t="31039" b="291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1E054C54-164B-F54D-80FA-346D68C6B4AB}"/>
              </a:ext>
            </a:extLst>
          </p:cNvPr>
          <p:cNvSpPr txBox="1">
            <a:spLocks/>
          </p:cNvSpPr>
          <p:nvPr/>
        </p:nvSpPr>
        <p:spPr>
          <a:xfrm>
            <a:off x="824276" y="391219"/>
            <a:ext cx="10543444" cy="802665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chemeClr val="bg1"/>
                </a:solidFill>
              </a:rPr>
              <a:t>Quelle est la modulation aux mesures 48-49 ?</a:t>
            </a:r>
          </a:p>
        </p:txBody>
      </p: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9E256B93-6186-9E9C-65FF-47F449383BED}"/>
              </a:ext>
            </a:extLst>
          </p:cNvPr>
          <p:cNvSpPr txBox="1">
            <a:spLocks/>
          </p:cNvSpPr>
          <p:nvPr/>
        </p:nvSpPr>
        <p:spPr>
          <a:xfrm>
            <a:off x="289581" y="3207562"/>
            <a:ext cx="6277954" cy="61366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rgbClr val="00B0F0"/>
                </a:solidFill>
              </a:rPr>
              <a:t>Nouvelles altérations accidentelles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FE763C9B-12C4-E49B-B899-0B72C6BD5BC2}"/>
              </a:ext>
            </a:extLst>
          </p:cNvPr>
          <p:cNvSpPr txBox="1">
            <a:spLocks/>
          </p:cNvSpPr>
          <p:nvPr/>
        </p:nvSpPr>
        <p:spPr>
          <a:xfrm>
            <a:off x="6913581" y="3215068"/>
            <a:ext cx="4962499" cy="613661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bg1"/>
                </a:solidFill>
              </a:rPr>
              <a:t>La bécarre</a:t>
            </a:r>
            <a:endParaRPr lang="fr-FR" sz="2200" i="1" baseline="30000" dirty="0">
              <a:solidFill>
                <a:schemeClr val="bg1"/>
              </a:solidFill>
            </a:endParaRP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BD62C1A3-DCA4-E2E2-5BE2-0A8980EB8A8F}"/>
              </a:ext>
            </a:extLst>
          </p:cNvPr>
          <p:cNvSpPr txBox="1">
            <a:spLocks/>
          </p:cNvSpPr>
          <p:nvPr/>
        </p:nvSpPr>
        <p:spPr>
          <a:xfrm>
            <a:off x="289581" y="4011104"/>
            <a:ext cx="6277954" cy="9757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rgbClr val="00B0F0"/>
                </a:solidFill>
              </a:rPr>
              <a:t>Ajout ou suppression avec les altérations de l’armure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39B6018D-A6CF-AA6F-3F9F-442865F6D856}"/>
              </a:ext>
            </a:extLst>
          </p:cNvPr>
          <p:cNvSpPr txBox="1">
            <a:spLocks/>
          </p:cNvSpPr>
          <p:nvPr/>
        </p:nvSpPr>
        <p:spPr>
          <a:xfrm>
            <a:off x="6913581" y="4017575"/>
            <a:ext cx="4962499" cy="965680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bg1"/>
                </a:solidFill>
              </a:rPr>
              <a:t>si</a:t>
            </a:r>
            <a:r>
              <a:rPr lang="fr-FR" sz="2200" i="1" baseline="30000" dirty="0">
                <a:solidFill>
                  <a:schemeClr val="bg1"/>
                </a:solidFill>
              </a:rPr>
              <a:t>b</a:t>
            </a:r>
            <a:r>
              <a:rPr lang="fr-FR" sz="2200" i="1" dirty="0">
                <a:solidFill>
                  <a:schemeClr val="bg1"/>
                </a:solidFill>
              </a:rPr>
              <a:t> + </a:t>
            </a:r>
            <a:r>
              <a:rPr lang="fr-FR" sz="2200" i="1" dirty="0" err="1">
                <a:solidFill>
                  <a:schemeClr val="bg1"/>
                </a:solidFill>
              </a:rPr>
              <a:t>mi</a:t>
            </a:r>
            <a:r>
              <a:rPr lang="fr-FR" sz="2200" i="1" baseline="30000" dirty="0" err="1">
                <a:solidFill>
                  <a:schemeClr val="bg1"/>
                </a:solidFill>
              </a:rPr>
              <a:t>b</a:t>
            </a:r>
            <a:r>
              <a:rPr lang="fr-FR" sz="2200" i="1" dirty="0">
                <a:solidFill>
                  <a:schemeClr val="bg1"/>
                </a:solidFill>
              </a:rPr>
              <a:t> + </a:t>
            </a:r>
            <a:r>
              <a:rPr lang="fr-FR" sz="2200" i="1" strike="sngStrike" dirty="0" err="1">
                <a:solidFill>
                  <a:schemeClr val="bg1">
                    <a:lumMod val="75000"/>
                  </a:schemeClr>
                </a:solidFill>
              </a:rPr>
              <a:t>la</a:t>
            </a:r>
            <a:r>
              <a:rPr lang="fr-FR" sz="2200" i="1" strike="sngStrike" baseline="30000" dirty="0" err="1">
                <a:solidFill>
                  <a:schemeClr val="bg1">
                    <a:lumMod val="75000"/>
                  </a:schemeClr>
                </a:solidFill>
              </a:rPr>
              <a:t>b</a:t>
            </a:r>
            <a:r>
              <a:rPr lang="fr-FR" sz="2200" i="1" dirty="0">
                <a:solidFill>
                  <a:schemeClr val="bg1"/>
                </a:solidFill>
              </a:rPr>
              <a:t> + </a:t>
            </a:r>
            <a:r>
              <a:rPr lang="fr-FR" sz="2200" i="1" dirty="0" err="1">
                <a:solidFill>
                  <a:schemeClr val="bg1"/>
                </a:solidFill>
              </a:rPr>
              <a:t>ré</a:t>
            </a:r>
            <a:r>
              <a:rPr lang="fr-FR" sz="2200" i="1" baseline="30000" dirty="0" err="1">
                <a:solidFill>
                  <a:schemeClr val="bg1"/>
                </a:solidFill>
              </a:rPr>
              <a:t>b</a:t>
            </a:r>
            <a:r>
              <a:rPr lang="fr-FR" sz="2200" i="1" dirty="0">
                <a:solidFill>
                  <a:schemeClr val="bg1"/>
                </a:solidFill>
              </a:rPr>
              <a:t> + </a:t>
            </a:r>
            <a:r>
              <a:rPr lang="fr-FR" sz="2200" i="1" dirty="0" err="1">
                <a:solidFill>
                  <a:schemeClr val="bg1"/>
                </a:solidFill>
              </a:rPr>
              <a:t>sol</a:t>
            </a:r>
            <a:r>
              <a:rPr lang="fr-FR" sz="2200" i="1" baseline="30000" dirty="0" err="1">
                <a:solidFill>
                  <a:schemeClr val="bg1"/>
                </a:solidFill>
              </a:rPr>
              <a:t>b</a:t>
            </a:r>
            <a:endParaRPr lang="fr-FR" sz="2200" i="1" baseline="300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fr-FR" sz="2200" i="1" dirty="0">
                <a:solidFill>
                  <a:schemeClr val="bg1"/>
                </a:solidFill>
              </a:rPr>
              <a:t>Problème avec le la bécarre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7B294814-5756-E35D-C97B-5C6AB789FF7C}"/>
              </a:ext>
            </a:extLst>
          </p:cNvPr>
          <p:cNvSpPr txBox="1">
            <a:spLocks/>
          </p:cNvSpPr>
          <p:nvPr/>
        </p:nvSpPr>
        <p:spPr>
          <a:xfrm>
            <a:off x="289581" y="5176761"/>
            <a:ext cx="6277954" cy="61366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rgbClr val="00B0F0"/>
                </a:solidFill>
              </a:rPr>
              <a:t>Nouvelle armure</a:t>
            </a: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0EC1C3C7-732D-E315-5A1F-AC03DFBCD2B6}"/>
              </a:ext>
            </a:extLst>
          </p:cNvPr>
          <p:cNvSpPr txBox="1">
            <a:spLocks/>
          </p:cNvSpPr>
          <p:nvPr/>
        </p:nvSpPr>
        <p:spPr>
          <a:xfrm>
            <a:off x="6913581" y="5172101"/>
            <a:ext cx="4962499" cy="613661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bg1"/>
                </a:solidFill>
              </a:rPr>
              <a:t>5</a:t>
            </a:r>
            <a:r>
              <a:rPr lang="fr-FR" sz="2200" i="1" baseline="30000" dirty="0">
                <a:solidFill>
                  <a:schemeClr val="bg1"/>
                </a:solidFill>
              </a:rPr>
              <a:t>b</a:t>
            </a:r>
            <a:r>
              <a:rPr lang="fr-FR" sz="2200" i="1" dirty="0">
                <a:solidFill>
                  <a:schemeClr val="bg1"/>
                </a:solidFill>
              </a:rPr>
              <a:t> mineur</a:t>
            </a:r>
            <a:endParaRPr lang="fr-FR" sz="2200" i="1" baseline="30000" dirty="0">
              <a:solidFill>
                <a:schemeClr val="bg1"/>
              </a:solidFill>
            </a:endParaRP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CA6560B1-8E1F-EFA7-2D8E-F73DDAF3E723}"/>
              </a:ext>
            </a:extLst>
          </p:cNvPr>
          <p:cNvSpPr txBox="1">
            <a:spLocks/>
          </p:cNvSpPr>
          <p:nvPr/>
        </p:nvSpPr>
        <p:spPr>
          <a:xfrm>
            <a:off x="289581" y="5980303"/>
            <a:ext cx="6277954" cy="61366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rgbClr val="00B0F0"/>
                </a:solidFill>
              </a:rPr>
              <a:t>Modulation</a:t>
            </a:r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F0A537CE-4C9F-DBC4-B9FF-F44CA5B235B5}"/>
              </a:ext>
            </a:extLst>
          </p:cNvPr>
          <p:cNvSpPr txBox="1">
            <a:spLocks/>
          </p:cNvSpPr>
          <p:nvPr/>
        </p:nvSpPr>
        <p:spPr>
          <a:xfrm>
            <a:off x="6913581" y="5974607"/>
            <a:ext cx="4962499" cy="613661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bg1"/>
                </a:solidFill>
              </a:rPr>
              <a:t>Si</a:t>
            </a:r>
            <a:r>
              <a:rPr lang="fr-FR" sz="2200" i="1" baseline="30000" dirty="0">
                <a:solidFill>
                  <a:schemeClr val="bg1"/>
                </a:solidFill>
              </a:rPr>
              <a:t>b</a:t>
            </a:r>
            <a:r>
              <a:rPr lang="fr-FR" sz="2200" i="1" dirty="0">
                <a:solidFill>
                  <a:schemeClr val="bg1"/>
                </a:solidFill>
              </a:rPr>
              <a:t> mineur</a:t>
            </a:r>
            <a:endParaRPr lang="fr-FR" sz="2200" i="1" baseline="30000" dirty="0">
              <a:solidFill>
                <a:schemeClr val="bg1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D88A00B0-AF00-757F-474D-177D07D79FB0}"/>
              </a:ext>
            </a:extLst>
          </p:cNvPr>
          <p:cNvSpPr txBox="1"/>
          <p:nvPr/>
        </p:nvSpPr>
        <p:spPr>
          <a:xfrm>
            <a:off x="4394253" y="6611779"/>
            <a:ext cx="34034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00" b="1" dirty="0"/>
              <a:t>© Editions Tommy DESCAMPS – Tous droits réservés – 2026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B933214-05C1-DD4D-D00F-7B7DBE741D99}"/>
              </a:ext>
            </a:extLst>
          </p:cNvPr>
          <p:cNvSpPr txBox="1">
            <a:spLocks/>
          </p:cNvSpPr>
          <p:nvPr/>
        </p:nvSpPr>
        <p:spPr>
          <a:xfrm>
            <a:off x="6900806" y="2676551"/>
            <a:ext cx="964504" cy="30014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600" i="1" dirty="0">
                <a:solidFill>
                  <a:srgbClr val="FFC000"/>
                </a:solidFill>
              </a:rPr>
              <a:t>La </a:t>
            </a:r>
            <a:r>
              <a:rPr lang="fr-FR" sz="1600" i="1" baseline="30000" dirty="0">
                <a:solidFill>
                  <a:srgbClr val="FFC000"/>
                </a:solidFill>
              </a:rPr>
              <a:t>bécarre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166E37D4-2948-50FE-8AD8-47C2702833F1}"/>
              </a:ext>
            </a:extLst>
          </p:cNvPr>
          <p:cNvSpPr txBox="1">
            <a:spLocks/>
          </p:cNvSpPr>
          <p:nvPr/>
        </p:nvSpPr>
        <p:spPr>
          <a:xfrm>
            <a:off x="4123982" y="2676551"/>
            <a:ext cx="964504" cy="30014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600" i="1" dirty="0">
                <a:solidFill>
                  <a:srgbClr val="FFC000"/>
                </a:solidFill>
              </a:rPr>
              <a:t>Ré </a:t>
            </a:r>
            <a:r>
              <a:rPr lang="fr-FR" sz="1600" i="1" baseline="30000" dirty="0">
                <a:solidFill>
                  <a:srgbClr val="FFC000"/>
                </a:solidFill>
              </a:rPr>
              <a:t>bécarre</a:t>
            </a:r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2A399E68-647C-A415-80FD-A79618E0E15D}"/>
              </a:ext>
            </a:extLst>
          </p:cNvPr>
          <p:cNvSpPr txBox="1">
            <a:spLocks/>
          </p:cNvSpPr>
          <p:nvPr/>
        </p:nvSpPr>
        <p:spPr>
          <a:xfrm>
            <a:off x="3402460" y="2358589"/>
            <a:ext cx="2407548" cy="30014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600" i="1" dirty="0" err="1">
                <a:solidFill>
                  <a:srgbClr val="7030A0"/>
                </a:solidFill>
              </a:rPr>
              <a:t>Mi</a:t>
            </a:r>
            <a:r>
              <a:rPr lang="fr-FR" sz="1600" i="1" baseline="30000" dirty="0" err="1">
                <a:solidFill>
                  <a:srgbClr val="7030A0"/>
                </a:solidFill>
              </a:rPr>
              <a:t>b</a:t>
            </a:r>
            <a:r>
              <a:rPr lang="fr-FR" sz="1600" i="1" dirty="0">
                <a:solidFill>
                  <a:srgbClr val="7030A0"/>
                </a:solidFill>
              </a:rPr>
              <a:t> mineur</a:t>
            </a:r>
            <a:endParaRPr lang="fr-FR" sz="1600" i="1" baseline="30000" dirty="0">
              <a:solidFill>
                <a:srgbClr val="7030A0"/>
              </a:solidFill>
            </a:endParaRPr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E66C7199-B17B-1313-ECF7-A87E258EA582}"/>
              </a:ext>
            </a:extLst>
          </p:cNvPr>
          <p:cNvSpPr txBox="1">
            <a:spLocks/>
          </p:cNvSpPr>
          <p:nvPr/>
        </p:nvSpPr>
        <p:spPr>
          <a:xfrm>
            <a:off x="9677630" y="2676551"/>
            <a:ext cx="964504" cy="30014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600" i="1" dirty="0">
                <a:solidFill>
                  <a:srgbClr val="FFC000"/>
                </a:solidFill>
              </a:rPr>
              <a:t>Mi </a:t>
            </a:r>
            <a:r>
              <a:rPr lang="fr-FR" sz="1600" i="1" baseline="30000" dirty="0">
                <a:solidFill>
                  <a:srgbClr val="FFC000"/>
                </a:solidFill>
              </a:rPr>
              <a:t>bécarre</a:t>
            </a:r>
          </a:p>
        </p:txBody>
      </p:sp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id="{3B11AF94-EED4-DB8E-3A03-A5BF7D32074E}"/>
              </a:ext>
            </a:extLst>
          </p:cNvPr>
          <p:cNvSpPr txBox="1">
            <a:spLocks/>
          </p:cNvSpPr>
          <p:nvPr/>
        </p:nvSpPr>
        <p:spPr>
          <a:xfrm>
            <a:off x="8960171" y="2358589"/>
            <a:ext cx="2407548" cy="30014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600" i="1" dirty="0">
                <a:solidFill>
                  <a:srgbClr val="7030A0"/>
                </a:solidFill>
              </a:rPr>
              <a:t>Fa mineur</a:t>
            </a:r>
            <a:endParaRPr lang="fr-FR" sz="1600" i="1" baseline="30000" dirty="0">
              <a:solidFill>
                <a:srgbClr val="7030A0"/>
              </a:solidFill>
            </a:endParaRPr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CC1FE07A-F7DD-2761-4E28-EF9F499313B1}"/>
              </a:ext>
            </a:extLst>
          </p:cNvPr>
          <p:cNvSpPr txBox="1">
            <a:spLocks/>
          </p:cNvSpPr>
          <p:nvPr/>
        </p:nvSpPr>
        <p:spPr>
          <a:xfrm>
            <a:off x="6183347" y="2358589"/>
            <a:ext cx="2407548" cy="30057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600" i="1" dirty="0">
                <a:solidFill>
                  <a:srgbClr val="7030A0"/>
                </a:solidFill>
              </a:rPr>
              <a:t>Si</a:t>
            </a:r>
            <a:r>
              <a:rPr lang="fr-FR" sz="1600" i="1" baseline="30000" dirty="0">
                <a:solidFill>
                  <a:srgbClr val="7030A0"/>
                </a:solidFill>
              </a:rPr>
              <a:t>b</a:t>
            </a:r>
            <a:r>
              <a:rPr lang="fr-FR" sz="1600" i="1" dirty="0">
                <a:solidFill>
                  <a:srgbClr val="7030A0"/>
                </a:solidFill>
              </a:rPr>
              <a:t> mineur</a:t>
            </a:r>
            <a:endParaRPr lang="fr-FR" sz="1600" i="1" baseline="30000" dirty="0">
              <a:solidFill>
                <a:srgbClr val="7030A0"/>
              </a:solidFill>
            </a:endParaRPr>
          </a:p>
        </p:txBody>
      </p:sp>
      <p:sp>
        <p:nvSpPr>
          <p:cNvPr id="19" name="Espace réservé du contenu 2">
            <a:extLst>
              <a:ext uri="{FF2B5EF4-FFF2-40B4-BE49-F238E27FC236}">
                <a16:creationId xmlns:a16="http://schemas.microsoft.com/office/drawing/2014/main" id="{244F2151-E005-482F-0645-5B0A13B86E11}"/>
              </a:ext>
            </a:extLst>
          </p:cNvPr>
          <p:cNvSpPr txBox="1">
            <a:spLocks/>
          </p:cNvSpPr>
          <p:nvPr/>
        </p:nvSpPr>
        <p:spPr>
          <a:xfrm>
            <a:off x="3402460" y="1952602"/>
            <a:ext cx="2407548" cy="30014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600" i="1" dirty="0" err="1">
                <a:solidFill>
                  <a:srgbClr val="C00000"/>
                </a:solidFill>
              </a:rPr>
              <a:t>Sol</a:t>
            </a:r>
            <a:r>
              <a:rPr lang="fr-FR" sz="1600" i="1" baseline="30000" dirty="0" err="1">
                <a:solidFill>
                  <a:srgbClr val="C00000"/>
                </a:solidFill>
              </a:rPr>
              <a:t>b</a:t>
            </a:r>
            <a:r>
              <a:rPr lang="fr-FR" sz="1600" i="1" dirty="0">
                <a:solidFill>
                  <a:srgbClr val="C00000"/>
                </a:solidFill>
              </a:rPr>
              <a:t> Majeur</a:t>
            </a:r>
            <a:endParaRPr lang="fr-FR" sz="1600" i="1" baseline="30000" dirty="0">
              <a:solidFill>
                <a:srgbClr val="C00000"/>
              </a:solidFill>
            </a:endParaRPr>
          </a:p>
        </p:txBody>
      </p:sp>
      <p:sp>
        <p:nvSpPr>
          <p:cNvPr id="20" name="Espace réservé du contenu 2">
            <a:extLst>
              <a:ext uri="{FF2B5EF4-FFF2-40B4-BE49-F238E27FC236}">
                <a16:creationId xmlns:a16="http://schemas.microsoft.com/office/drawing/2014/main" id="{B38841A9-BC52-F79D-2D80-2B5958CBA393}"/>
              </a:ext>
            </a:extLst>
          </p:cNvPr>
          <p:cNvSpPr txBox="1">
            <a:spLocks/>
          </p:cNvSpPr>
          <p:nvPr/>
        </p:nvSpPr>
        <p:spPr>
          <a:xfrm>
            <a:off x="8960172" y="1952602"/>
            <a:ext cx="2407548" cy="30014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600" i="1" dirty="0" err="1">
                <a:solidFill>
                  <a:srgbClr val="002060"/>
                </a:solidFill>
              </a:rPr>
              <a:t>La</a:t>
            </a:r>
            <a:r>
              <a:rPr lang="fr-FR" sz="1600" i="1" baseline="30000" dirty="0" err="1">
                <a:solidFill>
                  <a:srgbClr val="002060"/>
                </a:solidFill>
              </a:rPr>
              <a:t>b</a:t>
            </a:r>
            <a:r>
              <a:rPr lang="fr-FR" sz="1600" i="1" dirty="0">
                <a:solidFill>
                  <a:srgbClr val="002060"/>
                </a:solidFill>
              </a:rPr>
              <a:t> Majeur</a:t>
            </a:r>
            <a:endParaRPr lang="fr-FR" sz="1600" i="1" baseline="30000" dirty="0">
              <a:solidFill>
                <a:srgbClr val="002060"/>
              </a:solidFill>
            </a:endParaRPr>
          </a:p>
        </p:txBody>
      </p:sp>
      <p:sp>
        <p:nvSpPr>
          <p:cNvPr id="21" name="Espace réservé du contenu 2">
            <a:extLst>
              <a:ext uri="{FF2B5EF4-FFF2-40B4-BE49-F238E27FC236}">
                <a16:creationId xmlns:a16="http://schemas.microsoft.com/office/drawing/2014/main" id="{B978B1A9-BB9B-7134-2547-8447D3F64D86}"/>
              </a:ext>
            </a:extLst>
          </p:cNvPr>
          <p:cNvSpPr txBox="1">
            <a:spLocks/>
          </p:cNvSpPr>
          <p:nvPr/>
        </p:nvSpPr>
        <p:spPr>
          <a:xfrm>
            <a:off x="6183347" y="1952176"/>
            <a:ext cx="2407548" cy="30057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600" b="1" i="1" dirty="0" err="1">
                <a:solidFill>
                  <a:srgbClr val="00B050"/>
                </a:solidFill>
              </a:rPr>
              <a:t>Ré</a:t>
            </a:r>
            <a:r>
              <a:rPr lang="fr-FR" sz="1600" b="1" i="1" baseline="30000" dirty="0" err="1">
                <a:solidFill>
                  <a:srgbClr val="00B050"/>
                </a:solidFill>
              </a:rPr>
              <a:t>b</a:t>
            </a:r>
            <a:r>
              <a:rPr lang="fr-FR" sz="1600" b="1" i="1" dirty="0">
                <a:solidFill>
                  <a:srgbClr val="00B050"/>
                </a:solidFill>
              </a:rPr>
              <a:t> Majeur</a:t>
            </a:r>
            <a:endParaRPr lang="fr-FR" sz="1600" b="1" i="1" baseline="30000" dirty="0">
              <a:solidFill>
                <a:srgbClr val="00B050"/>
              </a:solidFill>
            </a:endParaRPr>
          </a:p>
        </p:txBody>
      </p:sp>
      <p:sp>
        <p:nvSpPr>
          <p:cNvPr id="25" name="Espace réservé du contenu 2">
            <a:extLst>
              <a:ext uri="{FF2B5EF4-FFF2-40B4-BE49-F238E27FC236}">
                <a16:creationId xmlns:a16="http://schemas.microsoft.com/office/drawing/2014/main" id="{F764B9CB-E488-7DF8-450D-9E7A461B0833}"/>
              </a:ext>
            </a:extLst>
          </p:cNvPr>
          <p:cNvSpPr txBox="1">
            <a:spLocks/>
          </p:cNvSpPr>
          <p:nvPr/>
        </p:nvSpPr>
        <p:spPr>
          <a:xfrm>
            <a:off x="629699" y="2676551"/>
            <a:ext cx="2407548" cy="300147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600" i="1" dirty="0">
                <a:solidFill>
                  <a:schemeClr val="bg1"/>
                </a:solidFill>
              </a:rPr>
              <a:t>Note sensible</a:t>
            </a:r>
            <a:endParaRPr lang="fr-FR" sz="1600" i="1" baseline="30000" dirty="0">
              <a:solidFill>
                <a:schemeClr val="bg1"/>
              </a:solidFill>
            </a:endParaRPr>
          </a:p>
        </p:txBody>
      </p:sp>
      <p:sp>
        <p:nvSpPr>
          <p:cNvPr id="26" name="Espace réservé du contenu 2">
            <a:extLst>
              <a:ext uri="{FF2B5EF4-FFF2-40B4-BE49-F238E27FC236}">
                <a16:creationId xmlns:a16="http://schemas.microsoft.com/office/drawing/2014/main" id="{D19F4058-E9A1-6437-C3AB-2B77165863DC}"/>
              </a:ext>
            </a:extLst>
          </p:cNvPr>
          <p:cNvSpPr txBox="1">
            <a:spLocks/>
          </p:cNvSpPr>
          <p:nvPr/>
        </p:nvSpPr>
        <p:spPr>
          <a:xfrm>
            <a:off x="629699" y="2358589"/>
            <a:ext cx="2407548" cy="300147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600" i="1" dirty="0">
                <a:solidFill>
                  <a:schemeClr val="bg1"/>
                </a:solidFill>
              </a:rPr>
              <a:t>Tons mineurs</a:t>
            </a:r>
            <a:endParaRPr lang="fr-FR" sz="1600" i="1" baseline="30000" dirty="0">
              <a:solidFill>
                <a:schemeClr val="bg1"/>
              </a:solidFill>
            </a:endParaRPr>
          </a:p>
        </p:txBody>
      </p:sp>
      <p:sp>
        <p:nvSpPr>
          <p:cNvPr id="27" name="Espace réservé du contenu 2">
            <a:extLst>
              <a:ext uri="{FF2B5EF4-FFF2-40B4-BE49-F238E27FC236}">
                <a16:creationId xmlns:a16="http://schemas.microsoft.com/office/drawing/2014/main" id="{24884834-1FEC-F510-0EAE-18C881276EBF}"/>
              </a:ext>
            </a:extLst>
          </p:cNvPr>
          <p:cNvSpPr txBox="1">
            <a:spLocks/>
          </p:cNvSpPr>
          <p:nvPr/>
        </p:nvSpPr>
        <p:spPr>
          <a:xfrm>
            <a:off x="629699" y="1952602"/>
            <a:ext cx="2407548" cy="300147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600" i="1" dirty="0">
                <a:solidFill>
                  <a:schemeClr val="bg1"/>
                </a:solidFill>
              </a:rPr>
              <a:t>Tons Majeurs</a:t>
            </a:r>
            <a:endParaRPr lang="fr-FR" sz="1600" i="1" baseline="30000" dirty="0">
              <a:solidFill>
                <a:schemeClr val="bg1"/>
              </a:solidFill>
            </a:endParaRPr>
          </a:p>
        </p:txBody>
      </p:sp>
      <p:sp>
        <p:nvSpPr>
          <p:cNvPr id="28" name="Espace réservé du contenu 2">
            <a:extLst>
              <a:ext uri="{FF2B5EF4-FFF2-40B4-BE49-F238E27FC236}">
                <a16:creationId xmlns:a16="http://schemas.microsoft.com/office/drawing/2014/main" id="{0226BEB9-4880-58AC-7E4C-809E21EFF993}"/>
              </a:ext>
            </a:extLst>
          </p:cNvPr>
          <p:cNvSpPr txBox="1">
            <a:spLocks/>
          </p:cNvSpPr>
          <p:nvPr/>
        </p:nvSpPr>
        <p:spPr>
          <a:xfrm>
            <a:off x="3402460" y="1383387"/>
            <a:ext cx="2407548" cy="463375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600" i="1" dirty="0">
                <a:solidFill>
                  <a:schemeClr val="bg1"/>
                </a:solidFill>
              </a:rPr>
              <a:t>6 </a:t>
            </a:r>
            <a:r>
              <a:rPr lang="fr-FR" sz="1600" i="1" baseline="30000" dirty="0">
                <a:solidFill>
                  <a:schemeClr val="bg1"/>
                </a:solidFill>
              </a:rPr>
              <a:t>b                                                                                           </a:t>
            </a:r>
            <a:r>
              <a:rPr lang="fr-FR" sz="1400" i="1" dirty="0">
                <a:solidFill>
                  <a:schemeClr val="bg1"/>
                </a:solidFill>
              </a:rPr>
              <a:t>(si</a:t>
            </a:r>
            <a:r>
              <a:rPr lang="fr-FR" sz="1400" i="1" baseline="30000" dirty="0">
                <a:solidFill>
                  <a:schemeClr val="bg1"/>
                </a:solidFill>
              </a:rPr>
              <a:t>b</a:t>
            </a:r>
            <a:r>
              <a:rPr lang="fr-FR" sz="1400" i="1" dirty="0">
                <a:solidFill>
                  <a:schemeClr val="bg1"/>
                </a:solidFill>
              </a:rPr>
              <a:t> - </a:t>
            </a:r>
            <a:r>
              <a:rPr lang="fr-FR" sz="1400" i="1" dirty="0" err="1">
                <a:solidFill>
                  <a:schemeClr val="bg1"/>
                </a:solidFill>
              </a:rPr>
              <a:t>mi</a:t>
            </a:r>
            <a:r>
              <a:rPr lang="fr-FR" sz="1400" i="1" baseline="30000" dirty="0" err="1">
                <a:solidFill>
                  <a:schemeClr val="bg1"/>
                </a:solidFill>
              </a:rPr>
              <a:t>b</a:t>
            </a:r>
            <a:r>
              <a:rPr lang="fr-FR" sz="1400" i="1" dirty="0">
                <a:solidFill>
                  <a:schemeClr val="bg1"/>
                </a:solidFill>
              </a:rPr>
              <a:t> - </a:t>
            </a:r>
            <a:r>
              <a:rPr lang="fr-FR" sz="1400" i="1" dirty="0" err="1">
                <a:solidFill>
                  <a:schemeClr val="bg1"/>
                </a:solidFill>
              </a:rPr>
              <a:t>la</a:t>
            </a:r>
            <a:r>
              <a:rPr lang="fr-FR" sz="1400" i="1" baseline="30000" dirty="0" err="1">
                <a:solidFill>
                  <a:schemeClr val="bg1"/>
                </a:solidFill>
              </a:rPr>
              <a:t>b</a:t>
            </a:r>
            <a:r>
              <a:rPr lang="fr-FR" sz="1400" i="1" dirty="0">
                <a:solidFill>
                  <a:schemeClr val="bg1"/>
                </a:solidFill>
              </a:rPr>
              <a:t> - </a:t>
            </a:r>
            <a:r>
              <a:rPr lang="fr-FR" sz="1400" i="1" dirty="0" err="1">
                <a:solidFill>
                  <a:schemeClr val="bg1"/>
                </a:solidFill>
              </a:rPr>
              <a:t>ré</a:t>
            </a:r>
            <a:r>
              <a:rPr lang="fr-FR" sz="1400" i="1" baseline="30000" dirty="0" err="1">
                <a:solidFill>
                  <a:schemeClr val="bg1"/>
                </a:solidFill>
              </a:rPr>
              <a:t>b</a:t>
            </a:r>
            <a:r>
              <a:rPr lang="fr-FR" sz="1400" i="1" dirty="0">
                <a:solidFill>
                  <a:schemeClr val="bg1"/>
                </a:solidFill>
              </a:rPr>
              <a:t> - </a:t>
            </a:r>
            <a:r>
              <a:rPr lang="fr-FR" sz="1400" i="1" dirty="0" err="1">
                <a:solidFill>
                  <a:schemeClr val="bg1"/>
                </a:solidFill>
              </a:rPr>
              <a:t>sol</a:t>
            </a:r>
            <a:r>
              <a:rPr lang="fr-FR" sz="1400" i="1" baseline="30000" dirty="0" err="1">
                <a:solidFill>
                  <a:schemeClr val="bg1"/>
                </a:solidFill>
              </a:rPr>
              <a:t>b</a:t>
            </a:r>
            <a:r>
              <a:rPr lang="fr-FR" sz="1400" i="1" dirty="0">
                <a:solidFill>
                  <a:schemeClr val="bg1"/>
                </a:solidFill>
              </a:rPr>
              <a:t> - </a:t>
            </a:r>
            <a:r>
              <a:rPr lang="fr-FR" sz="1400" i="1" dirty="0" err="1">
                <a:solidFill>
                  <a:schemeClr val="bg1"/>
                </a:solidFill>
              </a:rPr>
              <a:t>do</a:t>
            </a:r>
            <a:r>
              <a:rPr lang="fr-FR" sz="1400" i="1" baseline="30000" dirty="0" err="1">
                <a:solidFill>
                  <a:schemeClr val="bg1"/>
                </a:solidFill>
              </a:rPr>
              <a:t>b</a:t>
            </a:r>
            <a:r>
              <a:rPr lang="fr-FR" sz="1400" i="1" dirty="0">
                <a:solidFill>
                  <a:schemeClr val="bg1"/>
                </a:solidFill>
              </a:rPr>
              <a:t>)</a:t>
            </a:r>
            <a:endParaRPr lang="fr-FR" sz="1600" i="1" baseline="30000" dirty="0">
              <a:solidFill>
                <a:schemeClr val="bg1"/>
              </a:solidFill>
            </a:endParaRPr>
          </a:p>
        </p:txBody>
      </p:sp>
      <p:sp>
        <p:nvSpPr>
          <p:cNvPr id="29" name="Espace réservé du contenu 2">
            <a:extLst>
              <a:ext uri="{FF2B5EF4-FFF2-40B4-BE49-F238E27FC236}">
                <a16:creationId xmlns:a16="http://schemas.microsoft.com/office/drawing/2014/main" id="{8F2549B5-945B-6F31-690D-23F9EA27C6F9}"/>
              </a:ext>
            </a:extLst>
          </p:cNvPr>
          <p:cNvSpPr txBox="1">
            <a:spLocks/>
          </p:cNvSpPr>
          <p:nvPr/>
        </p:nvSpPr>
        <p:spPr>
          <a:xfrm>
            <a:off x="6183347" y="1382729"/>
            <a:ext cx="2407548" cy="464033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600" i="1" dirty="0">
                <a:solidFill>
                  <a:schemeClr val="bg1"/>
                </a:solidFill>
              </a:rPr>
              <a:t>5 </a:t>
            </a:r>
            <a:r>
              <a:rPr lang="fr-FR" sz="1600" i="1" baseline="30000" dirty="0">
                <a:solidFill>
                  <a:schemeClr val="bg1"/>
                </a:solidFill>
              </a:rPr>
              <a:t>b                                                                                        </a:t>
            </a:r>
            <a:r>
              <a:rPr lang="fr-FR" sz="1600" i="1" dirty="0">
                <a:solidFill>
                  <a:schemeClr val="bg1"/>
                </a:solidFill>
              </a:rPr>
              <a:t>(si</a:t>
            </a:r>
            <a:r>
              <a:rPr lang="fr-FR" sz="1600" i="1" baseline="30000" dirty="0">
                <a:solidFill>
                  <a:schemeClr val="bg1"/>
                </a:solidFill>
              </a:rPr>
              <a:t>b</a:t>
            </a:r>
            <a:r>
              <a:rPr lang="fr-FR" sz="1600" i="1" dirty="0">
                <a:solidFill>
                  <a:schemeClr val="bg1"/>
                </a:solidFill>
              </a:rPr>
              <a:t> - </a:t>
            </a:r>
            <a:r>
              <a:rPr lang="fr-FR" sz="1600" i="1" dirty="0" err="1">
                <a:solidFill>
                  <a:schemeClr val="bg1"/>
                </a:solidFill>
              </a:rPr>
              <a:t>mi</a:t>
            </a:r>
            <a:r>
              <a:rPr lang="fr-FR" sz="1600" i="1" baseline="30000" dirty="0" err="1">
                <a:solidFill>
                  <a:schemeClr val="bg1"/>
                </a:solidFill>
              </a:rPr>
              <a:t>b</a:t>
            </a:r>
            <a:r>
              <a:rPr lang="fr-FR" sz="1600" i="1" dirty="0">
                <a:solidFill>
                  <a:schemeClr val="bg1"/>
                </a:solidFill>
              </a:rPr>
              <a:t> - </a:t>
            </a:r>
            <a:r>
              <a:rPr lang="fr-FR" sz="1600" i="1" dirty="0" err="1">
                <a:solidFill>
                  <a:schemeClr val="bg1"/>
                </a:solidFill>
              </a:rPr>
              <a:t>la</a:t>
            </a:r>
            <a:r>
              <a:rPr lang="fr-FR" sz="1600" i="1" baseline="30000" dirty="0" err="1">
                <a:solidFill>
                  <a:schemeClr val="bg1"/>
                </a:solidFill>
              </a:rPr>
              <a:t>b</a:t>
            </a:r>
            <a:r>
              <a:rPr lang="fr-FR" sz="1600" i="1" dirty="0">
                <a:solidFill>
                  <a:schemeClr val="bg1"/>
                </a:solidFill>
              </a:rPr>
              <a:t> - </a:t>
            </a:r>
            <a:r>
              <a:rPr lang="fr-FR" sz="1600" i="1" dirty="0" err="1">
                <a:solidFill>
                  <a:schemeClr val="bg1"/>
                </a:solidFill>
              </a:rPr>
              <a:t>ré</a:t>
            </a:r>
            <a:r>
              <a:rPr lang="fr-FR" sz="1600" i="1" baseline="30000" dirty="0" err="1">
                <a:solidFill>
                  <a:schemeClr val="bg1"/>
                </a:solidFill>
              </a:rPr>
              <a:t>b</a:t>
            </a:r>
            <a:r>
              <a:rPr lang="fr-FR" sz="1600" i="1" dirty="0">
                <a:solidFill>
                  <a:schemeClr val="bg1"/>
                </a:solidFill>
              </a:rPr>
              <a:t> - </a:t>
            </a:r>
            <a:r>
              <a:rPr lang="fr-FR" sz="1600" i="1" dirty="0" err="1">
                <a:solidFill>
                  <a:schemeClr val="bg1"/>
                </a:solidFill>
              </a:rPr>
              <a:t>sol</a:t>
            </a:r>
            <a:r>
              <a:rPr lang="fr-FR" sz="1600" i="1" baseline="30000" dirty="0" err="1">
                <a:solidFill>
                  <a:schemeClr val="bg1"/>
                </a:solidFill>
              </a:rPr>
              <a:t>b</a:t>
            </a:r>
            <a:r>
              <a:rPr lang="fr-FR" sz="1600" i="1" dirty="0">
                <a:solidFill>
                  <a:schemeClr val="bg1"/>
                </a:solidFill>
              </a:rPr>
              <a:t>)</a:t>
            </a:r>
            <a:endParaRPr lang="fr-FR" sz="1600" i="1" baseline="30000" dirty="0">
              <a:solidFill>
                <a:schemeClr val="bg1"/>
              </a:solidFill>
            </a:endParaRPr>
          </a:p>
        </p:txBody>
      </p:sp>
      <p:sp>
        <p:nvSpPr>
          <p:cNvPr id="30" name="Espace réservé du contenu 2">
            <a:extLst>
              <a:ext uri="{FF2B5EF4-FFF2-40B4-BE49-F238E27FC236}">
                <a16:creationId xmlns:a16="http://schemas.microsoft.com/office/drawing/2014/main" id="{E5D0C711-64BD-8E36-ED0A-683B602D9505}"/>
              </a:ext>
            </a:extLst>
          </p:cNvPr>
          <p:cNvSpPr txBox="1">
            <a:spLocks/>
          </p:cNvSpPr>
          <p:nvPr/>
        </p:nvSpPr>
        <p:spPr>
          <a:xfrm>
            <a:off x="8960172" y="1383387"/>
            <a:ext cx="2407548" cy="463375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600" i="1" dirty="0">
                <a:solidFill>
                  <a:schemeClr val="bg1"/>
                </a:solidFill>
              </a:rPr>
              <a:t>4 </a:t>
            </a:r>
            <a:r>
              <a:rPr lang="fr-FR" sz="1600" i="1" baseline="30000" dirty="0">
                <a:solidFill>
                  <a:schemeClr val="bg1"/>
                </a:solidFill>
              </a:rPr>
              <a:t>b                                                                                           </a:t>
            </a:r>
            <a:r>
              <a:rPr lang="fr-FR" sz="1600" i="1" dirty="0">
                <a:solidFill>
                  <a:schemeClr val="bg1"/>
                </a:solidFill>
              </a:rPr>
              <a:t>(si</a:t>
            </a:r>
            <a:r>
              <a:rPr lang="fr-FR" sz="1600" i="1" baseline="30000" dirty="0">
                <a:solidFill>
                  <a:schemeClr val="bg1"/>
                </a:solidFill>
              </a:rPr>
              <a:t>b- </a:t>
            </a:r>
            <a:r>
              <a:rPr lang="fr-FR" sz="1600" i="1" dirty="0">
                <a:solidFill>
                  <a:schemeClr val="bg1"/>
                </a:solidFill>
              </a:rPr>
              <a:t> </a:t>
            </a:r>
            <a:r>
              <a:rPr lang="fr-FR" sz="1600" i="1" dirty="0" err="1">
                <a:solidFill>
                  <a:schemeClr val="bg1"/>
                </a:solidFill>
              </a:rPr>
              <a:t>mi</a:t>
            </a:r>
            <a:r>
              <a:rPr lang="fr-FR" sz="1600" i="1" baseline="30000" dirty="0" err="1">
                <a:solidFill>
                  <a:schemeClr val="bg1"/>
                </a:solidFill>
              </a:rPr>
              <a:t>b</a:t>
            </a:r>
            <a:r>
              <a:rPr lang="fr-FR" sz="1600" i="1" dirty="0">
                <a:solidFill>
                  <a:schemeClr val="bg1"/>
                </a:solidFill>
              </a:rPr>
              <a:t> - </a:t>
            </a:r>
            <a:r>
              <a:rPr lang="fr-FR" sz="1600" i="1" dirty="0" err="1">
                <a:solidFill>
                  <a:schemeClr val="bg1"/>
                </a:solidFill>
              </a:rPr>
              <a:t>la</a:t>
            </a:r>
            <a:r>
              <a:rPr lang="fr-FR" sz="1600" i="1" baseline="30000" dirty="0" err="1">
                <a:solidFill>
                  <a:schemeClr val="bg1"/>
                </a:solidFill>
              </a:rPr>
              <a:t>b</a:t>
            </a:r>
            <a:r>
              <a:rPr lang="fr-FR" sz="1600" i="1" dirty="0">
                <a:solidFill>
                  <a:schemeClr val="bg1"/>
                </a:solidFill>
              </a:rPr>
              <a:t> - </a:t>
            </a:r>
            <a:r>
              <a:rPr lang="fr-FR" sz="1600" i="1" dirty="0" err="1">
                <a:solidFill>
                  <a:schemeClr val="bg1"/>
                </a:solidFill>
              </a:rPr>
              <a:t>ré</a:t>
            </a:r>
            <a:r>
              <a:rPr lang="fr-FR" sz="1600" i="1" baseline="30000" dirty="0" err="1">
                <a:solidFill>
                  <a:schemeClr val="bg1"/>
                </a:solidFill>
              </a:rPr>
              <a:t>b</a:t>
            </a:r>
            <a:r>
              <a:rPr lang="fr-FR" sz="1600" i="1" dirty="0">
                <a:solidFill>
                  <a:schemeClr val="bg1"/>
                </a:solidFill>
              </a:rPr>
              <a:t>)</a:t>
            </a:r>
            <a:endParaRPr lang="fr-FR" sz="1600" i="1" baseline="300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6191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157">
        <p:fade/>
      </p:transition>
    </mc:Choice>
    <mc:Fallback xmlns="">
      <p:transition spd="med" advTm="101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EB4E4A-9EFD-F0BA-41BC-E450E12FD9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7F43C1E-EA14-FC71-FFD7-D7F332C245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"/>
          </a:blip>
          <a:srcRect t="31039" b="291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EBDC3DF3-CE3A-91A5-0D92-8771E7E83870}"/>
              </a:ext>
            </a:extLst>
          </p:cNvPr>
          <p:cNvSpPr txBox="1">
            <a:spLocks/>
          </p:cNvSpPr>
          <p:nvPr/>
        </p:nvSpPr>
        <p:spPr>
          <a:xfrm>
            <a:off x="824276" y="391219"/>
            <a:ext cx="10543444" cy="802665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chemeClr val="bg1"/>
                </a:solidFill>
              </a:rPr>
              <a:t>Quel est l’emprunt de la mesure 75 / 3</a:t>
            </a:r>
            <a:r>
              <a:rPr lang="fr-FR" sz="2200" baseline="30000" dirty="0">
                <a:solidFill>
                  <a:schemeClr val="bg1"/>
                </a:solidFill>
              </a:rPr>
              <a:t>e</a:t>
            </a:r>
            <a:r>
              <a:rPr lang="fr-FR" sz="2200" dirty="0">
                <a:solidFill>
                  <a:schemeClr val="bg1"/>
                </a:solidFill>
              </a:rPr>
              <a:t> temps ?</a:t>
            </a:r>
          </a:p>
        </p:txBody>
      </p: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A3703E2F-5577-7222-D76B-9DE6CD4A341C}"/>
              </a:ext>
            </a:extLst>
          </p:cNvPr>
          <p:cNvSpPr txBox="1">
            <a:spLocks/>
          </p:cNvSpPr>
          <p:nvPr/>
        </p:nvSpPr>
        <p:spPr>
          <a:xfrm>
            <a:off x="289581" y="3207562"/>
            <a:ext cx="6277954" cy="61366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rgbClr val="00B0F0"/>
                </a:solidFill>
              </a:rPr>
              <a:t>Nouvelles altérations accidentelles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C9A3DC79-6271-6299-CB05-A26116DC8F6A}"/>
              </a:ext>
            </a:extLst>
          </p:cNvPr>
          <p:cNvSpPr txBox="1">
            <a:spLocks/>
          </p:cNvSpPr>
          <p:nvPr/>
        </p:nvSpPr>
        <p:spPr>
          <a:xfrm>
            <a:off x="6913581" y="3215068"/>
            <a:ext cx="4962499" cy="613661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 err="1">
                <a:solidFill>
                  <a:schemeClr val="bg1"/>
                </a:solidFill>
              </a:rPr>
              <a:t>Do</a:t>
            </a:r>
            <a:r>
              <a:rPr lang="fr-FR" sz="2200" i="1" baseline="30000" dirty="0" err="1">
                <a:solidFill>
                  <a:schemeClr val="bg1"/>
                </a:solidFill>
              </a:rPr>
              <a:t>b</a:t>
            </a:r>
            <a:endParaRPr lang="fr-FR" sz="2200" i="1" baseline="30000" dirty="0">
              <a:solidFill>
                <a:schemeClr val="bg1"/>
              </a:solidFill>
            </a:endParaRP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985DCD30-73B7-7E0F-EFD9-DF015AEF87EB}"/>
              </a:ext>
            </a:extLst>
          </p:cNvPr>
          <p:cNvSpPr txBox="1">
            <a:spLocks/>
          </p:cNvSpPr>
          <p:nvPr/>
        </p:nvSpPr>
        <p:spPr>
          <a:xfrm>
            <a:off x="289581" y="4011104"/>
            <a:ext cx="6277954" cy="9757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rgbClr val="00B0F0"/>
                </a:solidFill>
              </a:rPr>
              <a:t>Ajout ou suppression avec les altérations de l’armure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04A8E7A9-E5AD-F7AF-8D80-F1010F9C4B48}"/>
              </a:ext>
            </a:extLst>
          </p:cNvPr>
          <p:cNvSpPr txBox="1">
            <a:spLocks/>
          </p:cNvSpPr>
          <p:nvPr/>
        </p:nvSpPr>
        <p:spPr>
          <a:xfrm>
            <a:off x="6913581" y="4017575"/>
            <a:ext cx="4962499" cy="965680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bg1"/>
                </a:solidFill>
              </a:rPr>
              <a:t>si</a:t>
            </a:r>
            <a:r>
              <a:rPr lang="fr-FR" sz="2200" i="1" baseline="30000" dirty="0">
                <a:solidFill>
                  <a:schemeClr val="bg1"/>
                </a:solidFill>
              </a:rPr>
              <a:t>b</a:t>
            </a:r>
            <a:r>
              <a:rPr lang="fr-FR" sz="2200" i="1" dirty="0">
                <a:solidFill>
                  <a:schemeClr val="bg1"/>
                </a:solidFill>
              </a:rPr>
              <a:t> + </a:t>
            </a:r>
            <a:r>
              <a:rPr lang="fr-FR" sz="2200" i="1" dirty="0" err="1">
                <a:solidFill>
                  <a:schemeClr val="bg1"/>
                </a:solidFill>
              </a:rPr>
              <a:t>mi</a:t>
            </a:r>
            <a:r>
              <a:rPr lang="fr-FR" sz="2200" i="1" baseline="30000" dirty="0" err="1">
                <a:solidFill>
                  <a:schemeClr val="bg1"/>
                </a:solidFill>
              </a:rPr>
              <a:t>b</a:t>
            </a:r>
            <a:r>
              <a:rPr lang="fr-FR" sz="2200" i="1" dirty="0">
                <a:solidFill>
                  <a:schemeClr val="bg1"/>
                </a:solidFill>
              </a:rPr>
              <a:t> + </a:t>
            </a:r>
            <a:r>
              <a:rPr lang="fr-FR" sz="2200" i="1" dirty="0" err="1">
                <a:solidFill>
                  <a:schemeClr val="bg1"/>
                </a:solidFill>
              </a:rPr>
              <a:t>la</a:t>
            </a:r>
            <a:r>
              <a:rPr lang="fr-FR" sz="2200" i="1" baseline="30000" dirty="0" err="1">
                <a:solidFill>
                  <a:schemeClr val="bg1"/>
                </a:solidFill>
              </a:rPr>
              <a:t>b</a:t>
            </a:r>
            <a:r>
              <a:rPr lang="fr-FR" sz="2200" i="1" dirty="0">
                <a:solidFill>
                  <a:schemeClr val="bg1"/>
                </a:solidFill>
              </a:rPr>
              <a:t> + </a:t>
            </a:r>
            <a:r>
              <a:rPr lang="fr-FR" sz="2200" i="1" dirty="0" err="1">
                <a:solidFill>
                  <a:schemeClr val="bg1"/>
                </a:solidFill>
              </a:rPr>
              <a:t>ré</a:t>
            </a:r>
            <a:r>
              <a:rPr lang="fr-FR" sz="2200" i="1" baseline="30000" dirty="0" err="1">
                <a:solidFill>
                  <a:schemeClr val="bg1"/>
                </a:solidFill>
              </a:rPr>
              <a:t>b</a:t>
            </a:r>
            <a:r>
              <a:rPr lang="fr-FR" sz="2200" i="1" dirty="0">
                <a:solidFill>
                  <a:schemeClr val="bg1"/>
                </a:solidFill>
              </a:rPr>
              <a:t> + </a:t>
            </a:r>
            <a:r>
              <a:rPr lang="fr-FR" sz="2200" i="1" dirty="0" err="1">
                <a:solidFill>
                  <a:schemeClr val="bg1"/>
                </a:solidFill>
              </a:rPr>
              <a:t>sol</a:t>
            </a:r>
            <a:r>
              <a:rPr lang="fr-FR" sz="2200" i="1" baseline="30000" dirty="0" err="1">
                <a:solidFill>
                  <a:schemeClr val="bg1"/>
                </a:solidFill>
              </a:rPr>
              <a:t>b</a:t>
            </a:r>
            <a:r>
              <a:rPr lang="fr-FR" sz="2200" i="1" dirty="0">
                <a:solidFill>
                  <a:schemeClr val="bg1"/>
                </a:solidFill>
              </a:rPr>
              <a:t> </a:t>
            </a:r>
            <a:r>
              <a:rPr lang="fr-FR" sz="2200" i="1" dirty="0">
                <a:solidFill>
                  <a:srgbClr val="FFC000"/>
                </a:solidFill>
              </a:rPr>
              <a:t>+ </a:t>
            </a:r>
            <a:r>
              <a:rPr lang="fr-FR" sz="2200" i="1" dirty="0" err="1">
                <a:solidFill>
                  <a:srgbClr val="FFC000"/>
                </a:solidFill>
              </a:rPr>
              <a:t>do</a:t>
            </a:r>
            <a:r>
              <a:rPr lang="fr-FR" sz="2200" i="1" baseline="30000" dirty="0" err="1">
                <a:solidFill>
                  <a:srgbClr val="FFC000"/>
                </a:solidFill>
              </a:rPr>
              <a:t>b</a:t>
            </a:r>
            <a:endParaRPr lang="fr-FR" sz="2200" i="1" baseline="30000" dirty="0">
              <a:solidFill>
                <a:srgbClr val="FFC000"/>
              </a:solidFill>
            </a:endParaRP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89C63202-39A7-7A8C-ED15-9F8F6F8C64A3}"/>
              </a:ext>
            </a:extLst>
          </p:cNvPr>
          <p:cNvSpPr txBox="1">
            <a:spLocks/>
          </p:cNvSpPr>
          <p:nvPr/>
        </p:nvSpPr>
        <p:spPr>
          <a:xfrm>
            <a:off x="289581" y="5176761"/>
            <a:ext cx="6277954" cy="61366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rgbClr val="00B0F0"/>
                </a:solidFill>
              </a:rPr>
              <a:t>Nouvelle armure</a:t>
            </a: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5FAF243B-6241-A529-AD75-5F39D41E1570}"/>
              </a:ext>
            </a:extLst>
          </p:cNvPr>
          <p:cNvSpPr txBox="1">
            <a:spLocks/>
          </p:cNvSpPr>
          <p:nvPr/>
        </p:nvSpPr>
        <p:spPr>
          <a:xfrm>
            <a:off x="6913581" y="5172101"/>
            <a:ext cx="4962499" cy="613661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bg1"/>
                </a:solidFill>
              </a:rPr>
              <a:t>6</a:t>
            </a:r>
            <a:r>
              <a:rPr lang="fr-FR" sz="2200" i="1" baseline="30000" dirty="0">
                <a:solidFill>
                  <a:schemeClr val="bg1"/>
                </a:solidFill>
              </a:rPr>
              <a:t>b</a:t>
            </a:r>
            <a:r>
              <a:rPr lang="fr-FR" sz="2200" i="1" dirty="0">
                <a:solidFill>
                  <a:schemeClr val="bg1"/>
                </a:solidFill>
              </a:rPr>
              <a:t> Majeur</a:t>
            </a:r>
            <a:endParaRPr lang="fr-FR" sz="2200" i="1" baseline="30000" dirty="0">
              <a:solidFill>
                <a:schemeClr val="bg1"/>
              </a:solidFill>
            </a:endParaRP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8FE42B3F-5472-AE3B-5E33-1B120F70F84A}"/>
              </a:ext>
            </a:extLst>
          </p:cNvPr>
          <p:cNvSpPr txBox="1">
            <a:spLocks/>
          </p:cNvSpPr>
          <p:nvPr/>
        </p:nvSpPr>
        <p:spPr>
          <a:xfrm>
            <a:off x="289581" y="5980303"/>
            <a:ext cx="6277954" cy="61366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rgbClr val="00B0F0"/>
                </a:solidFill>
              </a:rPr>
              <a:t>Modulation</a:t>
            </a:r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4E33D139-AD4F-DCAB-911D-DC0BF63DA168}"/>
              </a:ext>
            </a:extLst>
          </p:cNvPr>
          <p:cNvSpPr txBox="1">
            <a:spLocks/>
          </p:cNvSpPr>
          <p:nvPr/>
        </p:nvSpPr>
        <p:spPr>
          <a:xfrm>
            <a:off x="6913581" y="5974607"/>
            <a:ext cx="4962499" cy="613661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 err="1">
                <a:solidFill>
                  <a:schemeClr val="bg1"/>
                </a:solidFill>
              </a:rPr>
              <a:t>Sol</a:t>
            </a:r>
            <a:r>
              <a:rPr lang="fr-FR" sz="2200" i="1" baseline="30000" dirty="0" err="1">
                <a:solidFill>
                  <a:schemeClr val="bg1"/>
                </a:solidFill>
              </a:rPr>
              <a:t>b</a:t>
            </a:r>
            <a:r>
              <a:rPr lang="fr-FR" sz="2200" i="1" dirty="0">
                <a:solidFill>
                  <a:schemeClr val="bg1"/>
                </a:solidFill>
              </a:rPr>
              <a:t> Majeur</a:t>
            </a:r>
            <a:endParaRPr lang="fr-FR" sz="2200" i="1" baseline="30000" dirty="0">
              <a:solidFill>
                <a:schemeClr val="bg1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7BF34E5C-BEBE-8536-2A35-8527FBAE38D7}"/>
              </a:ext>
            </a:extLst>
          </p:cNvPr>
          <p:cNvSpPr txBox="1"/>
          <p:nvPr/>
        </p:nvSpPr>
        <p:spPr>
          <a:xfrm>
            <a:off x="4394253" y="6611779"/>
            <a:ext cx="34034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00" b="1" dirty="0"/>
              <a:t>© Editions Tommy DESCAMPS – Tous droits réservés – 2026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3B5C5D9-BF47-1C8E-0A87-A482FF39E48C}"/>
              </a:ext>
            </a:extLst>
          </p:cNvPr>
          <p:cNvSpPr txBox="1">
            <a:spLocks/>
          </p:cNvSpPr>
          <p:nvPr/>
        </p:nvSpPr>
        <p:spPr>
          <a:xfrm>
            <a:off x="6900806" y="2676551"/>
            <a:ext cx="964504" cy="30014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600" i="1" dirty="0">
                <a:solidFill>
                  <a:srgbClr val="FFC000"/>
                </a:solidFill>
              </a:rPr>
              <a:t>La </a:t>
            </a:r>
            <a:r>
              <a:rPr lang="fr-FR" sz="1600" i="1" baseline="30000" dirty="0">
                <a:solidFill>
                  <a:srgbClr val="FFC000"/>
                </a:solidFill>
              </a:rPr>
              <a:t>bécarre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6B9B1E00-486A-61D2-1816-F6743C64FDC0}"/>
              </a:ext>
            </a:extLst>
          </p:cNvPr>
          <p:cNvSpPr txBox="1">
            <a:spLocks/>
          </p:cNvSpPr>
          <p:nvPr/>
        </p:nvSpPr>
        <p:spPr>
          <a:xfrm>
            <a:off x="4123982" y="2676551"/>
            <a:ext cx="964504" cy="30014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600" i="1" dirty="0">
                <a:solidFill>
                  <a:srgbClr val="FFC000"/>
                </a:solidFill>
              </a:rPr>
              <a:t>Ré </a:t>
            </a:r>
            <a:r>
              <a:rPr lang="fr-FR" sz="1600" i="1" baseline="30000" dirty="0">
                <a:solidFill>
                  <a:srgbClr val="FFC000"/>
                </a:solidFill>
              </a:rPr>
              <a:t>bécarre</a:t>
            </a:r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36B45F74-717C-45DD-4144-DD796D915415}"/>
              </a:ext>
            </a:extLst>
          </p:cNvPr>
          <p:cNvSpPr txBox="1">
            <a:spLocks/>
          </p:cNvSpPr>
          <p:nvPr/>
        </p:nvSpPr>
        <p:spPr>
          <a:xfrm>
            <a:off x="3402460" y="2358589"/>
            <a:ext cx="2407548" cy="30014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600" i="1" dirty="0" err="1">
                <a:solidFill>
                  <a:srgbClr val="7030A0"/>
                </a:solidFill>
              </a:rPr>
              <a:t>Mi</a:t>
            </a:r>
            <a:r>
              <a:rPr lang="fr-FR" sz="1600" i="1" baseline="30000" dirty="0" err="1">
                <a:solidFill>
                  <a:srgbClr val="7030A0"/>
                </a:solidFill>
              </a:rPr>
              <a:t>b</a:t>
            </a:r>
            <a:r>
              <a:rPr lang="fr-FR" sz="1600" i="1" dirty="0">
                <a:solidFill>
                  <a:srgbClr val="7030A0"/>
                </a:solidFill>
              </a:rPr>
              <a:t> mineur</a:t>
            </a:r>
            <a:endParaRPr lang="fr-FR" sz="1600" i="1" baseline="30000" dirty="0">
              <a:solidFill>
                <a:srgbClr val="7030A0"/>
              </a:solidFill>
            </a:endParaRPr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CEB0B028-05D1-79B3-8298-E82EAEA32379}"/>
              </a:ext>
            </a:extLst>
          </p:cNvPr>
          <p:cNvSpPr txBox="1">
            <a:spLocks/>
          </p:cNvSpPr>
          <p:nvPr/>
        </p:nvSpPr>
        <p:spPr>
          <a:xfrm>
            <a:off x="9677630" y="2676551"/>
            <a:ext cx="964504" cy="30014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600" i="1" dirty="0">
                <a:solidFill>
                  <a:srgbClr val="FFC000"/>
                </a:solidFill>
              </a:rPr>
              <a:t>Mi </a:t>
            </a:r>
            <a:r>
              <a:rPr lang="fr-FR" sz="1600" i="1" baseline="30000" dirty="0">
                <a:solidFill>
                  <a:srgbClr val="FFC000"/>
                </a:solidFill>
              </a:rPr>
              <a:t>bécarre</a:t>
            </a:r>
          </a:p>
        </p:txBody>
      </p:sp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id="{1F776EC4-9589-9DFC-64DA-93B721ECA4F4}"/>
              </a:ext>
            </a:extLst>
          </p:cNvPr>
          <p:cNvSpPr txBox="1">
            <a:spLocks/>
          </p:cNvSpPr>
          <p:nvPr/>
        </p:nvSpPr>
        <p:spPr>
          <a:xfrm>
            <a:off x="8960171" y="2358589"/>
            <a:ext cx="2407548" cy="30014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600" i="1" dirty="0">
                <a:solidFill>
                  <a:srgbClr val="7030A0"/>
                </a:solidFill>
              </a:rPr>
              <a:t>Fa mineur</a:t>
            </a:r>
            <a:endParaRPr lang="fr-FR" sz="1600" i="1" baseline="30000" dirty="0">
              <a:solidFill>
                <a:srgbClr val="7030A0"/>
              </a:solidFill>
            </a:endParaRPr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738AC795-44F1-F514-56F5-83BF704174CC}"/>
              </a:ext>
            </a:extLst>
          </p:cNvPr>
          <p:cNvSpPr txBox="1">
            <a:spLocks/>
          </p:cNvSpPr>
          <p:nvPr/>
        </p:nvSpPr>
        <p:spPr>
          <a:xfrm>
            <a:off x="6183347" y="2358589"/>
            <a:ext cx="2407548" cy="30057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600" i="1" dirty="0">
                <a:solidFill>
                  <a:srgbClr val="7030A0"/>
                </a:solidFill>
              </a:rPr>
              <a:t>Si</a:t>
            </a:r>
            <a:r>
              <a:rPr lang="fr-FR" sz="1600" i="1" baseline="30000" dirty="0">
                <a:solidFill>
                  <a:srgbClr val="7030A0"/>
                </a:solidFill>
              </a:rPr>
              <a:t>b</a:t>
            </a:r>
            <a:r>
              <a:rPr lang="fr-FR" sz="1600" i="1" dirty="0">
                <a:solidFill>
                  <a:srgbClr val="7030A0"/>
                </a:solidFill>
              </a:rPr>
              <a:t> mineur</a:t>
            </a:r>
            <a:endParaRPr lang="fr-FR" sz="1600" i="1" baseline="30000" dirty="0">
              <a:solidFill>
                <a:srgbClr val="7030A0"/>
              </a:solidFill>
            </a:endParaRPr>
          </a:p>
        </p:txBody>
      </p:sp>
      <p:sp>
        <p:nvSpPr>
          <p:cNvPr id="19" name="Espace réservé du contenu 2">
            <a:extLst>
              <a:ext uri="{FF2B5EF4-FFF2-40B4-BE49-F238E27FC236}">
                <a16:creationId xmlns:a16="http://schemas.microsoft.com/office/drawing/2014/main" id="{3877AA34-BD67-D55B-5DD5-9AA89820DE49}"/>
              </a:ext>
            </a:extLst>
          </p:cNvPr>
          <p:cNvSpPr txBox="1">
            <a:spLocks/>
          </p:cNvSpPr>
          <p:nvPr/>
        </p:nvSpPr>
        <p:spPr>
          <a:xfrm>
            <a:off x="3402460" y="1952602"/>
            <a:ext cx="2407548" cy="30014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600" i="1" dirty="0" err="1">
                <a:solidFill>
                  <a:srgbClr val="C00000"/>
                </a:solidFill>
              </a:rPr>
              <a:t>Sol</a:t>
            </a:r>
            <a:r>
              <a:rPr lang="fr-FR" sz="1600" i="1" baseline="30000" dirty="0" err="1">
                <a:solidFill>
                  <a:srgbClr val="C00000"/>
                </a:solidFill>
              </a:rPr>
              <a:t>b</a:t>
            </a:r>
            <a:r>
              <a:rPr lang="fr-FR" sz="1600" i="1" dirty="0">
                <a:solidFill>
                  <a:srgbClr val="C00000"/>
                </a:solidFill>
              </a:rPr>
              <a:t> Majeur</a:t>
            </a:r>
            <a:endParaRPr lang="fr-FR" sz="1600" i="1" baseline="30000" dirty="0">
              <a:solidFill>
                <a:srgbClr val="C00000"/>
              </a:solidFill>
            </a:endParaRPr>
          </a:p>
        </p:txBody>
      </p:sp>
      <p:sp>
        <p:nvSpPr>
          <p:cNvPr id="20" name="Espace réservé du contenu 2">
            <a:extLst>
              <a:ext uri="{FF2B5EF4-FFF2-40B4-BE49-F238E27FC236}">
                <a16:creationId xmlns:a16="http://schemas.microsoft.com/office/drawing/2014/main" id="{523FB878-A7C8-D633-B057-0ACDBD946199}"/>
              </a:ext>
            </a:extLst>
          </p:cNvPr>
          <p:cNvSpPr txBox="1">
            <a:spLocks/>
          </p:cNvSpPr>
          <p:nvPr/>
        </p:nvSpPr>
        <p:spPr>
          <a:xfrm>
            <a:off x="8960172" y="1952602"/>
            <a:ext cx="2407548" cy="30014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600" i="1" dirty="0" err="1">
                <a:solidFill>
                  <a:srgbClr val="002060"/>
                </a:solidFill>
              </a:rPr>
              <a:t>La</a:t>
            </a:r>
            <a:r>
              <a:rPr lang="fr-FR" sz="1600" i="1" baseline="30000" dirty="0" err="1">
                <a:solidFill>
                  <a:srgbClr val="002060"/>
                </a:solidFill>
              </a:rPr>
              <a:t>b</a:t>
            </a:r>
            <a:r>
              <a:rPr lang="fr-FR" sz="1600" i="1" dirty="0">
                <a:solidFill>
                  <a:srgbClr val="002060"/>
                </a:solidFill>
              </a:rPr>
              <a:t> Majeur</a:t>
            </a:r>
            <a:endParaRPr lang="fr-FR" sz="1600" i="1" baseline="30000" dirty="0">
              <a:solidFill>
                <a:srgbClr val="002060"/>
              </a:solidFill>
            </a:endParaRPr>
          </a:p>
        </p:txBody>
      </p:sp>
      <p:sp>
        <p:nvSpPr>
          <p:cNvPr id="21" name="Espace réservé du contenu 2">
            <a:extLst>
              <a:ext uri="{FF2B5EF4-FFF2-40B4-BE49-F238E27FC236}">
                <a16:creationId xmlns:a16="http://schemas.microsoft.com/office/drawing/2014/main" id="{E032E6CB-98A5-6778-693F-A902B14B9093}"/>
              </a:ext>
            </a:extLst>
          </p:cNvPr>
          <p:cNvSpPr txBox="1">
            <a:spLocks/>
          </p:cNvSpPr>
          <p:nvPr/>
        </p:nvSpPr>
        <p:spPr>
          <a:xfrm>
            <a:off x="6183347" y="1952176"/>
            <a:ext cx="2407548" cy="30057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600" b="1" i="1" dirty="0" err="1">
                <a:solidFill>
                  <a:srgbClr val="00B050"/>
                </a:solidFill>
              </a:rPr>
              <a:t>Ré</a:t>
            </a:r>
            <a:r>
              <a:rPr lang="fr-FR" sz="1600" b="1" i="1" baseline="30000" dirty="0" err="1">
                <a:solidFill>
                  <a:srgbClr val="00B050"/>
                </a:solidFill>
              </a:rPr>
              <a:t>b</a:t>
            </a:r>
            <a:r>
              <a:rPr lang="fr-FR" sz="1600" b="1" i="1" dirty="0">
                <a:solidFill>
                  <a:srgbClr val="00B050"/>
                </a:solidFill>
              </a:rPr>
              <a:t> Majeur</a:t>
            </a:r>
            <a:endParaRPr lang="fr-FR" sz="1600" b="1" i="1" baseline="30000" dirty="0">
              <a:solidFill>
                <a:srgbClr val="00B050"/>
              </a:solidFill>
            </a:endParaRPr>
          </a:p>
        </p:txBody>
      </p:sp>
      <p:sp>
        <p:nvSpPr>
          <p:cNvPr id="25" name="Espace réservé du contenu 2">
            <a:extLst>
              <a:ext uri="{FF2B5EF4-FFF2-40B4-BE49-F238E27FC236}">
                <a16:creationId xmlns:a16="http://schemas.microsoft.com/office/drawing/2014/main" id="{D10A3890-06DD-3025-90A5-69A2864A58A8}"/>
              </a:ext>
            </a:extLst>
          </p:cNvPr>
          <p:cNvSpPr txBox="1">
            <a:spLocks/>
          </p:cNvSpPr>
          <p:nvPr/>
        </p:nvSpPr>
        <p:spPr>
          <a:xfrm>
            <a:off x="629699" y="2676551"/>
            <a:ext cx="2407548" cy="300147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600" i="1" dirty="0">
                <a:solidFill>
                  <a:schemeClr val="bg1"/>
                </a:solidFill>
              </a:rPr>
              <a:t>Note sensible</a:t>
            </a:r>
            <a:endParaRPr lang="fr-FR" sz="1600" i="1" baseline="30000" dirty="0">
              <a:solidFill>
                <a:schemeClr val="bg1"/>
              </a:solidFill>
            </a:endParaRPr>
          </a:p>
        </p:txBody>
      </p:sp>
      <p:sp>
        <p:nvSpPr>
          <p:cNvPr id="26" name="Espace réservé du contenu 2">
            <a:extLst>
              <a:ext uri="{FF2B5EF4-FFF2-40B4-BE49-F238E27FC236}">
                <a16:creationId xmlns:a16="http://schemas.microsoft.com/office/drawing/2014/main" id="{A0287341-0733-BF1D-CD4A-B65E59B7772D}"/>
              </a:ext>
            </a:extLst>
          </p:cNvPr>
          <p:cNvSpPr txBox="1">
            <a:spLocks/>
          </p:cNvSpPr>
          <p:nvPr/>
        </p:nvSpPr>
        <p:spPr>
          <a:xfrm>
            <a:off x="629699" y="2358589"/>
            <a:ext cx="2407548" cy="300147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600" i="1" dirty="0">
                <a:solidFill>
                  <a:schemeClr val="bg1"/>
                </a:solidFill>
              </a:rPr>
              <a:t>Tons mineurs</a:t>
            </a:r>
            <a:endParaRPr lang="fr-FR" sz="1600" i="1" baseline="30000" dirty="0">
              <a:solidFill>
                <a:schemeClr val="bg1"/>
              </a:solidFill>
            </a:endParaRPr>
          </a:p>
        </p:txBody>
      </p:sp>
      <p:sp>
        <p:nvSpPr>
          <p:cNvPr id="27" name="Espace réservé du contenu 2">
            <a:extLst>
              <a:ext uri="{FF2B5EF4-FFF2-40B4-BE49-F238E27FC236}">
                <a16:creationId xmlns:a16="http://schemas.microsoft.com/office/drawing/2014/main" id="{976F558E-D24D-D757-9C49-0AF979A2A205}"/>
              </a:ext>
            </a:extLst>
          </p:cNvPr>
          <p:cNvSpPr txBox="1">
            <a:spLocks/>
          </p:cNvSpPr>
          <p:nvPr/>
        </p:nvSpPr>
        <p:spPr>
          <a:xfrm>
            <a:off x="629699" y="1952602"/>
            <a:ext cx="2407548" cy="300147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600" i="1" dirty="0">
                <a:solidFill>
                  <a:schemeClr val="bg1"/>
                </a:solidFill>
              </a:rPr>
              <a:t>Tons Majeurs</a:t>
            </a:r>
            <a:endParaRPr lang="fr-FR" sz="1600" i="1" baseline="30000" dirty="0">
              <a:solidFill>
                <a:schemeClr val="bg1"/>
              </a:solidFill>
            </a:endParaRPr>
          </a:p>
        </p:txBody>
      </p:sp>
      <p:sp>
        <p:nvSpPr>
          <p:cNvPr id="28" name="Espace réservé du contenu 2">
            <a:extLst>
              <a:ext uri="{FF2B5EF4-FFF2-40B4-BE49-F238E27FC236}">
                <a16:creationId xmlns:a16="http://schemas.microsoft.com/office/drawing/2014/main" id="{A34BA80D-5E40-9DD7-D3F3-B036EB7AC918}"/>
              </a:ext>
            </a:extLst>
          </p:cNvPr>
          <p:cNvSpPr txBox="1">
            <a:spLocks/>
          </p:cNvSpPr>
          <p:nvPr/>
        </p:nvSpPr>
        <p:spPr>
          <a:xfrm>
            <a:off x="3402460" y="1383387"/>
            <a:ext cx="2407548" cy="463375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600" i="1" dirty="0">
                <a:solidFill>
                  <a:schemeClr val="bg1"/>
                </a:solidFill>
              </a:rPr>
              <a:t>6 </a:t>
            </a:r>
            <a:r>
              <a:rPr lang="fr-FR" sz="1600" i="1" baseline="30000" dirty="0">
                <a:solidFill>
                  <a:schemeClr val="bg1"/>
                </a:solidFill>
              </a:rPr>
              <a:t>b                                                                                           </a:t>
            </a:r>
            <a:r>
              <a:rPr lang="fr-FR" sz="1400" i="1" dirty="0">
                <a:solidFill>
                  <a:schemeClr val="bg1"/>
                </a:solidFill>
              </a:rPr>
              <a:t>(si</a:t>
            </a:r>
            <a:r>
              <a:rPr lang="fr-FR" sz="1400" i="1" baseline="30000" dirty="0">
                <a:solidFill>
                  <a:schemeClr val="bg1"/>
                </a:solidFill>
              </a:rPr>
              <a:t>b</a:t>
            </a:r>
            <a:r>
              <a:rPr lang="fr-FR" sz="1400" i="1" dirty="0">
                <a:solidFill>
                  <a:schemeClr val="bg1"/>
                </a:solidFill>
              </a:rPr>
              <a:t> - </a:t>
            </a:r>
            <a:r>
              <a:rPr lang="fr-FR" sz="1400" i="1" dirty="0" err="1">
                <a:solidFill>
                  <a:schemeClr val="bg1"/>
                </a:solidFill>
              </a:rPr>
              <a:t>mi</a:t>
            </a:r>
            <a:r>
              <a:rPr lang="fr-FR" sz="1400" i="1" baseline="30000" dirty="0" err="1">
                <a:solidFill>
                  <a:schemeClr val="bg1"/>
                </a:solidFill>
              </a:rPr>
              <a:t>b</a:t>
            </a:r>
            <a:r>
              <a:rPr lang="fr-FR" sz="1400" i="1" dirty="0">
                <a:solidFill>
                  <a:schemeClr val="bg1"/>
                </a:solidFill>
              </a:rPr>
              <a:t> - </a:t>
            </a:r>
            <a:r>
              <a:rPr lang="fr-FR" sz="1400" i="1" dirty="0" err="1">
                <a:solidFill>
                  <a:schemeClr val="bg1"/>
                </a:solidFill>
              </a:rPr>
              <a:t>la</a:t>
            </a:r>
            <a:r>
              <a:rPr lang="fr-FR" sz="1400" i="1" baseline="30000" dirty="0" err="1">
                <a:solidFill>
                  <a:schemeClr val="bg1"/>
                </a:solidFill>
              </a:rPr>
              <a:t>b</a:t>
            </a:r>
            <a:r>
              <a:rPr lang="fr-FR" sz="1400" i="1" dirty="0">
                <a:solidFill>
                  <a:schemeClr val="bg1"/>
                </a:solidFill>
              </a:rPr>
              <a:t> - </a:t>
            </a:r>
            <a:r>
              <a:rPr lang="fr-FR" sz="1400" i="1" dirty="0" err="1">
                <a:solidFill>
                  <a:schemeClr val="bg1"/>
                </a:solidFill>
              </a:rPr>
              <a:t>ré</a:t>
            </a:r>
            <a:r>
              <a:rPr lang="fr-FR" sz="1400" i="1" baseline="30000" dirty="0" err="1">
                <a:solidFill>
                  <a:schemeClr val="bg1"/>
                </a:solidFill>
              </a:rPr>
              <a:t>b</a:t>
            </a:r>
            <a:r>
              <a:rPr lang="fr-FR" sz="1400" i="1" dirty="0">
                <a:solidFill>
                  <a:schemeClr val="bg1"/>
                </a:solidFill>
              </a:rPr>
              <a:t> - </a:t>
            </a:r>
            <a:r>
              <a:rPr lang="fr-FR" sz="1400" i="1" dirty="0" err="1">
                <a:solidFill>
                  <a:schemeClr val="bg1"/>
                </a:solidFill>
              </a:rPr>
              <a:t>sol</a:t>
            </a:r>
            <a:r>
              <a:rPr lang="fr-FR" sz="1400" i="1" baseline="30000" dirty="0" err="1">
                <a:solidFill>
                  <a:schemeClr val="bg1"/>
                </a:solidFill>
              </a:rPr>
              <a:t>b</a:t>
            </a:r>
            <a:r>
              <a:rPr lang="fr-FR" sz="1400" i="1" dirty="0">
                <a:solidFill>
                  <a:schemeClr val="bg1"/>
                </a:solidFill>
              </a:rPr>
              <a:t> - </a:t>
            </a:r>
            <a:r>
              <a:rPr lang="fr-FR" sz="1400" i="1" dirty="0" err="1">
                <a:solidFill>
                  <a:schemeClr val="bg1"/>
                </a:solidFill>
              </a:rPr>
              <a:t>do</a:t>
            </a:r>
            <a:r>
              <a:rPr lang="fr-FR" sz="1400" i="1" baseline="30000" dirty="0" err="1">
                <a:solidFill>
                  <a:schemeClr val="bg1"/>
                </a:solidFill>
              </a:rPr>
              <a:t>b</a:t>
            </a:r>
            <a:r>
              <a:rPr lang="fr-FR" sz="1400" i="1" dirty="0">
                <a:solidFill>
                  <a:schemeClr val="bg1"/>
                </a:solidFill>
              </a:rPr>
              <a:t>)</a:t>
            </a:r>
            <a:endParaRPr lang="fr-FR" sz="1600" i="1" baseline="30000" dirty="0">
              <a:solidFill>
                <a:schemeClr val="bg1"/>
              </a:solidFill>
            </a:endParaRPr>
          </a:p>
        </p:txBody>
      </p:sp>
      <p:sp>
        <p:nvSpPr>
          <p:cNvPr id="29" name="Espace réservé du contenu 2">
            <a:extLst>
              <a:ext uri="{FF2B5EF4-FFF2-40B4-BE49-F238E27FC236}">
                <a16:creationId xmlns:a16="http://schemas.microsoft.com/office/drawing/2014/main" id="{558BCD67-8D07-43EE-1543-0DFC65E9F19C}"/>
              </a:ext>
            </a:extLst>
          </p:cNvPr>
          <p:cNvSpPr txBox="1">
            <a:spLocks/>
          </p:cNvSpPr>
          <p:nvPr/>
        </p:nvSpPr>
        <p:spPr>
          <a:xfrm>
            <a:off x="6183347" y="1382729"/>
            <a:ext cx="2407548" cy="464033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600" i="1" dirty="0">
                <a:solidFill>
                  <a:schemeClr val="bg1"/>
                </a:solidFill>
              </a:rPr>
              <a:t>5 </a:t>
            </a:r>
            <a:r>
              <a:rPr lang="fr-FR" sz="1600" i="1" baseline="30000" dirty="0">
                <a:solidFill>
                  <a:schemeClr val="bg1"/>
                </a:solidFill>
              </a:rPr>
              <a:t>b                                                                                        </a:t>
            </a:r>
            <a:r>
              <a:rPr lang="fr-FR" sz="1600" i="1" dirty="0">
                <a:solidFill>
                  <a:schemeClr val="bg1"/>
                </a:solidFill>
              </a:rPr>
              <a:t>(si</a:t>
            </a:r>
            <a:r>
              <a:rPr lang="fr-FR" sz="1600" i="1" baseline="30000" dirty="0">
                <a:solidFill>
                  <a:schemeClr val="bg1"/>
                </a:solidFill>
              </a:rPr>
              <a:t>b</a:t>
            </a:r>
            <a:r>
              <a:rPr lang="fr-FR" sz="1600" i="1" dirty="0">
                <a:solidFill>
                  <a:schemeClr val="bg1"/>
                </a:solidFill>
              </a:rPr>
              <a:t> - </a:t>
            </a:r>
            <a:r>
              <a:rPr lang="fr-FR" sz="1600" i="1" dirty="0" err="1">
                <a:solidFill>
                  <a:schemeClr val="bg1"/>
                </a:solidFill>
              </a:rPr>
              <a:t>mi</a:t>
            </a:r>
            <a:r>
              <a:rPr lang="fr-FR" sz="1600" i="1" baseline="30000" dirty="0" err="1">
                <a:solidFill>
                  <a:schemeClr val="bg1"/>
                </a:solidFill>
              </a:rPr>
              <a:t>b</a:t>
            </a:r>
            <a:r>
              <a:rPr lang="fr-FR" sz="1600" i="1" dirty="0">
                <a:solidFill>
                  <a:schemeClr val="bg1"/>
                </a:solidFill>
              </a:rPr>
              <a:t> - </a:t>
            </a:r>
            <a:r>
              <a:rPr lang="fr-FR" sz="1600" i="1" dirty="0" err="1">
                <a:solidFill>
                  <a:schemeClr val="bg1"/>
                </a:solidFill>
              </a:rPr>
              <a:t>la</a:t>
            </a:r>
            <a:r>
              <a:rPr lang="fr-FR" sz="1600" i="1" baseline="30000" dirty="0" err="1">
                <a:solidFill>
                  <a:schemeClr val="bg1"/>
                </a:solidFill>
              </a:rPr>
              <a:t>b</a:t>
            </a:r>
            <a:r>
              <a:rPr lang="fr-FR" sz="1600" i="1" dirty="0">
                <a:solidFill>
                  <a:schemeClr val="bg1"/>
                </a:solidFill>
              </a:rPr>
              <a:t> - </a:t>
            </a:r>
            <a:r>
              <a:rPr lang="fr-FR" sz="1600" i="1" dirty="0" err="1">
                <a:solidFill>
                  <a:schemeClr val="bg1"/>
                </a:solidFill>
              </a:rPr>
              <a:t>ré</a:t>
            </a:r>
            <a:r>
              <a:rPr lang="fr-FR" sz="1600" i="1" baseline="30000" dirty="0" err="1">
                <a:solidFill>
                  <a:schemeClr val="bg1"/>
                </a:solidFill>
              </a:rPr>
              <a:t>b</a:t>
            </a:r>
            <a:r>
              <a:rPr lang="fr-FR" sz="1600" i="1" dirty="0">
                <a:solidFill>
                  <a:schemeClr val="bg1"/>
                </a:solidFill>
              </a:rPr>
              <a:t> - </a:t>
            </a:r>
            <a:r>
              <a:rPr lang="fr-FR" sz="1600" i="1" dirty="0" err="1">
                <a:solidFill>
                  <a:schemeClr val="bg1"/>
                </a:solidFill>
              </a:rPr>
              <a:t>sol</a:t>
            </a:r>
            <a:r>
              <a:rPr lang="fr-FR" sz="1600" i="1" baseline="30000" dirty="0" err="1">
                <a:solidFill>
                  <a:schemeClr val="bg1"/>
                </a:solidFill>
              </a:rPr>
              <a:t>b</a:t>
            </a:r>
            <a:r>
              <a:rPr lang="fr-FR" sz="1600" i="1" dirty="0">
                <a:solidFill>
                  <a:schemeClr val="bg1"/>
                </a:solidFill>
              </a:rPr>
              <a:t>)</a:t>
            </a:r>
            <a:endParaRPr lang="fr-FR" sz="1600" i="1" baseline="30000" dirty="0">
              <a:solidFill>
                <a:schemeClr val="bg1"/>
              </a:solidFill>
            </a:endParaRPr>
          </a:p>
        </p:txBody>
      </p:sp>
      <p:sp>
        <p:nvSpPr>
          <p:cNvPr id="30" name="Espace réservé du contenu 2">
            <a:extLst>
              <a:ext uri="{FF2B5EF4-FFF2-40B4-BE49-F238E27FC236}">
                <a16:creationId xmlns:a16="http://schemas.microsoft.com/office/drawing/2014/main" id="{5B053A09-06B8-28E0-CB2C-46D4B9D7CE15}"/>
              </a:ext>
            </a:extLst>
          </p:cNvPr>
          <p:cNvSpPr txBox="1">
            <a:spLocks/>
          </p:cNvSpPr>
          <p:nvPr/>
        </p:nvSpPr>
        <p:spPr>
          <a:xfrm>
            <a:off x="8960172" y="1383387"/>
            <a:ext cx="2407548" cy="463375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600" i="1" dirty="0">
                <a:solidFill>
                  <a:schemeClr val="bg1"/>
                </a:solidFill>
              </a:rPr>
              <a:t>4 </a:t>
            </a:r>
            <a:r>
              <a:rPr lang="fr-FR" sz="1600" i="1" baseline="30000" dirty="0">
                <a:solidFill>
                  <a:schemeClr val="bg1"/>
                </a:solidFill>
              </a:rPr>
              <a:t>b                                                                                           </a:t>
            </a:r>
            <a:r>
              <a:rPr lang="fr-FR" sz="1600" i="1" dirty="0">
                <a:solidFill>
                  <a:schemeClr val="bg1"/>
                </a:solidFill>
              </a:rPr>
              <a:t>(si</a:t>
            </a:r>
            <a:r>
              <a:rPr lang="fr-FR" sz="1600" i="1" baseline="30000" dirty="0">
                <a:solidFill>
                  <a:schemeClr val="bg1"/>
                </a:solidFill>
              </a:rPr>
              <a:t>b- </a:t>
            </a:r>
            <a:r>
              <a:rPr lang="fr-FR" sz="1600" i="1" dirty="0">
                <a:solidFill>
                  <a:schemeClr val="bg1"/>
                </a:solidFill>
              </a:rPr>
              <a:t> </a:t>
            </a:r>
            <a:r>
              <a:rPr lang="fr-FR" sz="1600" i="1" dirty="0" err="1">
                <a:solidFill>
                  <a:schemeClr val="bg1"/>
                </a:solidFill>
              </a:rPr>
              <a:t>mi</a:t>
            </a:r>
            <a:r>
              <a:rPr lang="fr-FR" sz="1600" i="1" baseline="30000" dirty="0" err="1">
                <a:solidFill>
                  <a:schemeClr val="bg1"/>
                </a:solidFill>
              </a:rPr>
              <a:t>b</a:t>
            </a:r>
            <a:r>
              <a:rPr lang="fr-FR" sz="1600" i="1" dirty="0">
                <a:solidFill>
                  <a:schemeClr val="bg1"/>
                </a:solidFill>
              </a:rPr>
              <a:t> - </a:t>
            </a:r>
            <a:r>
              <a:rPr lang="fr-FR" sz="1600" i="1" dirty="0" err="1">
                <a:solidFill>
                  <a:schemeClr val="bg1"/>
                </a:solidFill>
              </a:rPr>
              <a:t>la</a:t>
            </a:r>
            <a:r>
              <a:rPr lang="fr-FR" sz="1600" i="1" baseline="30000" dirty="0" err="1">
                <a:solidFill>
                  <a:schemeClr val="bg1"/>
                </a:solidFill>
              </a:rPr>
              <a:t>b</a:t>
            </a:r>
            <a:r>
              <a:rPr lang="fr-FR" sz="1600" i="1" dirty="0">
                <a:solidFill>
                  <a:schemeClr val="bg1"/>
                </a:solidFill>
              </a:rPr>
              <a:t> - </a:t>
            </a:r>
            <a:r>
              <a:rPr lang="fr-FR" sz="1600" i="1" dirty="0" err="1">
                <a:solidFill>
                  <a:schemeClr val="bg1"/>
                </a:solidFill>
              </a:rPr>
              <a:t>ré</a:t>
            </a:r>
            <a:r>
              <a:rPr lang="fr-FR" sz="1600" i="1" baseline="30000" dirty="0" err="1">
                <a:solidFill>
                  <a:schemeClr val="bg1"/>
                </a:solidFill>
              </a:rPr>
              <a:t>b</a:t>
            </a:r>
            <a:r>
              <a:rPr lang="fr-FR" sz="1600" i="1" dirty="0">
                <a:solidFill>
                  <a:schemeClr val="bg1"/>
                </a:solidFill>
              </a:rPr>
              <a:t>)</a:t>
            </a:r>
            <a:endParaRPr lang="fr-FR" sz="1600" i="1" baseline="300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5852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157">
        <p:fade/>
      </p:transition>
    </mc:Choice>
    <mc:Fallback xmlns="">
      <p:transition spd="med" advTm="101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0.8|0.2|0.1|0.1|0.2|0.1|0.1|0.1|0.1|0.1|0.2|0.2|0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0.8|0.2|0.1|0.1|0.2|0.1|0.1|0.1|0.1|0.1|0.2|0.2|0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0.8|0.2|0.1|0.1|0.2|0.1|0.1|0.1|0.1|0.1|0.2|0.2|0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0.8|0.2|0.1|0.1|0.2|0.1|0.1|0.1|0.1|0.1|0.2|0.2|0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0.8|0.2|0.1|0.1|0.2|0.1|0.1|0.1|0.1|0.1|0.2|0.2|0.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0.8|0.2|0.1|0.1|0.2|0.1|0.1|0.1|0.1|0.1|0.2|0.2|0.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0.8|0.2|0.1|0.1|0.2|0.1|0.1|0.1|0.1|0.1|0.2|0.2|0.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0.8|0.2|0.1|0.1|0.2|0.1|0.1|0.1|0.1|0.1|0.2|0.2|0.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0.8|0.2|0.1|0.1|0.2|0.1|0.1|0.1|0.1|0.1|0.2|0.2|0.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0.8|0.2|0.1|0.1|0.2|0.1|0.1|0.1|0.1|0.1|0.2|0.2|0.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0.8|0.2|0.1|0.1|0.2|0.1|0.1|0.1|0.1|0.1|0.2|0.2|0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0.8|0.2|0.1|0.1|0.2|0.1|0.1|0.1|0.1|0.1|0.2|0.2|0.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0.8|0.2|0.1|0.1|0.2|0.1|0.1|0.1|0.1|0.1|0.2|0.2|0.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0.8|0.2|0.1|0.1|0.2|0.1|0.1|0.1|0.1|0.1|0.2|0.2|0.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0.8|0.2|0.1|0.1|0.2|0.1|0.1|0.1|0.1|0.1|0.2|0.2|0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0.8|0.2|0.1|0.1|0.2|0.1|0.1|0.1|0.1|0.1|0.2|0.2|0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0.8|0.2|0.1|0.1|0.2|0.1|0.1|0.1|0.1|0.1|0.2|0.2|0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0.8|0.2|0.1|0.1|0.2|0.1|0.1|0.1|0.1|0.1|0.2|0.2|0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0.8|0.2|0.1|0.1|0.2|0.1|0.1|0.1|0.1|0.1|0.2|0.2|0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0.8|0.2|0.1|0.1|0.2|0.1|0.1|0.1|0.1|0.1|0.2|0.2|0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0.8|0.2|0.1|0.1|0.2|0.1|0.1|0.1|0.1|0.1|0.2|0.2|0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0.8|0.2|0.1|0.1|0.2|0.1|0.1|0.1|0.1|0.1|0.2|0.2|0.2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5849</TotalTime>
  <Words>1743</Words>
  <Application>Microsoft Macintosh PowerPoint</Application>
  <PresentationFormat>Grand écran</PresentationFormat>
  <Paragraphs>396</Paragraphs>
  <Slides>27</Slides>
  <Notes>24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Wingdings</vt:lpstr>
      <vt:lpstr>Thème Office</vt:lpstr>
      <vt:lpstr>Théorie   Analyse</vt:lpstr>
      <vt:lpstr>Présentation PowerPoint</vt:lpstr>
      <vt:lpstr>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Explication des tonalités</dc:title>
  <dc:creator>Tommy DESCAMPS</dc:creator>
  <cp:lastModifiedBy>Tommy DESCAMPS</cp:lastModifiedBy>
  <cp:revision>143</cp:revision>
  <cp:lastPrinted>2021-03-21T11:45:21Z</cp:lastPrinted>
  <dcterms:created xsi:type="dcterms:W3CDTF">2020-11-09T18:44:41Z</dcterms:created>
  <dcterms:modified xsi:type="dcterms:W3CDTF">2026-03-30T13:03:17Z</dcterms:modified>
</cp:coreProperties>
</file>